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47" r:id="rId2"/>
    <p:sldId id="348" r:id="rId3"/>
    <p:sldId id="349" r:id="rId4"/>
    <p:sldId id="372" r:id="rId5"/>
    <p:sldId id="547" r:id="rId6"/>
    <p:sldId id="549" r:id="rId7"/>
    <p:sldId id="550" r:id="rId8"/>
    <p:sldId id="551" r:id="rId9"/>
    <p:sldId id="552" r:id="rId10"/>
    <p:sldId id="553" r:id="rId11"/>
    <p:sldId id="554" r:id="rId12"/>
    <p:sldId id="560" r:id="rId13"/>
    <p:sldId id="555" r:id="rId14"/>
    <p:sldId id="556" r:id="rId15"/>
    <p:sldId id="557" r:id="rId16"/>
    <p:sldId id="558" r:id="rId17"/>
    <p:sldId id="559" r:id="rId18"/>
    <p:sldId id="562" r:id="rId19"/>
    <p:sldId id="563" r:id="rId20"/>
    <p:sldId id="564" r:id="rId21"/>
    <p:sldId id="568" r:id="rId22"/>
    <p:sldId id="621" r:id="rId23"/>
    <p:sldId id="570" r:id="rId24"/>
    <p:sldId id="569" r:id="rId25"/>
    <p:sldId id="622" r:id="rId26"/>
    <p:sldId id="571" r:id="rId27"/>
    <p:sldId id="572" r:id="rId28"/>
    <p:sldId id="573" r:id="rId29"/>
    <p:sldId id="574" r:id="rId30"/>
    <p:sldId id="575" r:id="rId31"/>
    <p:sldId id="576" r:id="rId32"/>
    <p:sldId id="577" r:id="rId33"/>
    <p:sldId id="485" r:id="rId34"/>
    <p:sldId id="626" r:id="rId35"/>
    <p:sldId id="579" r:id="rId36"/>
    <p:sldId id="580" r:id="rId37"/>
    <p:sldId id="581" r:id="rId38"/>
    <p:sldId id="582" r:id="rId39"/>
    <p:sldId id="583" r:id="rId40"/>
    <p:sldId id="584" r:id="rId41"/>
    <p:sldId id="585" r:id="rId42"/>
    <p:sldId id="586" r:id="rId43"/>
    <p:sldId id="587" r:id="rId44"/>
    <p:sldId id="588" r:id="rId45"/>
    <p:sldId id="589" r:id="rId46"/>
    <p:sldId id="590" r:id="rId47"/>
    <p:sldId id="591" r:id="rId48"/>
    <p:sldId id="592" r:id="rId49"/>
    <p:sldId id="593" r:id="rId50"/>
    <p:sldId id="594" r:id="rId51"/>
    <p:sldId id="595" r:id="rId52"/>
    <p:sldId id="596" r:id="rId53"/>
    <p:sldId id="597" r:id="rId54"/>
    <p:sldId id="598" r:id="rId55"/>
    <p:sldId id="599" r:id="rId56"/>
    <p:sldId id="600" r:id="rId57"/>
    <p:sldId id="601" r:id="rId58"/>
    <p:sldId id="602" r:id="rId59"/>
    <p:sldId id="603" r:id="rId60"/>
    <p:sldId id="604" r:id="rId61"/>
    <p:sldId id="605" r:id="rId62"/>
    <p:sldId id="606" r:id="rId63"/>
    <p:sldId id="607" r:id="rId64"/>
    <p:sldId id="608" r:id="rId65"/>
    <p:sldId id="609" r:id="rId66"/>
    <p:sldId id="610" r:id="rId67"/>
    <p:sldId id="611" r:id="rId68"/>
    <p:sldId id="612" r:id="rId69"/>
    <p:sldId id="613" r:id="rId70"/>
    <p:sldId id="614" r:id="rId71"/>
    <p:sldId id="615" r:id="rId72"/>
    <p:sldId id="616" r:id="rId73"/>
    <p:sldId id="617" r:id="rId74"/>
    <p:sldId id="618" r:id="rId75"/>
    <p:sldId id="619" r:id="rId76"/>
    <p:sldId id="623" r:id="rId77"/>
    <p:sldId id="540" r:id="rId78"/>
    <p:sldId id="624" r:id="rId79"/>
    <p:sldId id="625" r:id="rId80"/>
    <p:sldId id="446" r:id="rId81"/>
    <p:sldId id="367" r:id="rId82"/>
  </p:sldIdLst>
  <p:sldSz cx="12192000" cy="6858000"/>
  <p:notesSz cx="6858000" cy="9144000"/>
  <p:embeddedFontLst>
    <p:embeddedFont>
      <p:font typeface="Adobe 고딕 Std B" panose="020B0800000000000000" pitchFamily="34" charset="-127"/>
      <p:bold r:id="rId83"/>
    </p:embeddedFont>
    <p:embeddedFont>
      <p:font typeface="a옛날사진관5" panose="02020600000000000000" pitchFamily="18" charset="-127"/>
      <p:regular r:id="rId84"/>
    </p:embeddedFont>
    <p:embeddedFont>
      <p:font typeface="KoPubWorld돋움체 Bold" panose="00000800000000000000" pitchFamily="2" charset="-127"/>
      <p:bold r:id="rId85"/>
    </p:embeddedFont>
    <p:embeddedFont>
      <p:font typeface="KoPubWorld돋움체_Pro Bold" panose="00000800000000000000" pitchFamily="50" charset="-127"/>
      <p:bold r:id="rId86"/>
    </p:embeddedFont>
    <p:embeddedFont>
      <p:font typeface="맑은 고딕" panose="020B0503020000020004" pitchFamily="50" charset="-127"/>
      <p:regular r:id="rId87"/>
      <p:bold r:id="rId88"/>
    </p:embeddedFont>
    <p:embeddedFont>
      <p:font typeface="에스코어 드림 1 Thin" panose="020B0403030302020204" pitchFamily="34" charset="-127"/>
      <p:regular r:id="rId8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FF00"/>
    <a:srgbClr val="78CFFF"/>
    <a:srgbClr val="FFE3E2"/>
    <a:srgbClr val="E1F8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0CB609-D922-4322-AC4D-B410EC1896AC}" v="1041" dt="2019-06-27T10:34:57.1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5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font" Target="fonts/font2.fntdata"/><Relationship Id="rId89" Type="http://schemas.openxmlformats.org/officeDocument/2006/relationships/font" Target="fonts/font7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font" Target="fonts/font5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font" Target="fonts/font3.fntdata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1.fntdata"/><Relationship Id="rId88" Type="http://schemas.openxmlformats.org/officeDocument/2006/relationships/font" Target="fonts/font6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4.fntdata"/><Relationship Id="rId9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5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418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827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899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390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156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172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950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09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851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7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BFB65-1ABC-4601-A567-223D74EE9DF8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63919-520F-4F65-B71C-2609C34C9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65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3023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3023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mingrammer.com/translation-13-simple-rules-for-good-coding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260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1724" TargetMode="Externa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s://ratsgo.github.io/data%20structure&amp;algorithm/2017/11/18/graph/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1707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건물, 공장, 실외, 도시이(가) 표시된 사진&#10;&#10;자동 생성된 설명">
            <a:extLst>
              <a:ext uri="{FF2B5EF4-FFF2-40B4-BE49-F238E27FC236}">
                <a16:creationId xmlns:a16="http://schemas.microsoft.com/office/drawing/2014/main" id="{6C395FE1-1A17-44B3-895A-16562540A3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3960"/>
            <a:ext cx="12192000" cy="6858000"/>
          </a:xfrm>
          <a:prstGeom prst="rect">
            <a:avLst/>
          </a:prstGeom>
        </p:spPr>
      </p:pic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1A8156D1-BAD0-4B34-B657-EF8AB3F01322}"/>
              </a:ext>
            </a:extLst>
          </p:cNvPr>
          <p:cNvSpPr/>
          <p:nvPr/>
        </p:nvSpPr>
        <p:spPr>
          <a:xfrm rot="10800000">
            <a:off x="4222641" y="1889128"/>
            <a:ext cx="3746717" cy="3079743"/>
          </a:xfrm>
          <a:prstGeom prst="triangle">
            <a:avLst/>
          </a:prstGeom>
          <a:noFill/>
          <a:ln w="1905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EBBD25-41FA-4315-8F5F-E7D6183A27F6}"/>
              </a:ext>
            </a:extLst>
          </p:cNvPr>
          <p:cNvSpPr/>
          <p:nvPr/>
        </p:nvSpPr>
        <p:spPr>
          <a:xfrm>
            <a:off x="4398177" y="1889128"/>
            <a:ext cx="3430747" cy="2212225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46545-E746-4F6F-9D9C-AEA3E0D6FD1D}"/>
              </a:ext>
            </a:extLst>
          </p:cNvPr>
          <p:cNvSpPr txBox="1"/>
          <p:nvPr/>
        </p:nvSpPr>
        <p:spPr>
          <a:xfrm>
            <a:off x="4517810" y="1949824"/>
            <a:ext cx="315637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D.COM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ALGORITHM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STUDY</a:t>
            </a:r>
          </a:p>
          <a:p>
            <a:pPr algn="ctr"/>
            <a:endParaRPr lang="ko-KR" altLang="en-US" sz="40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87BC786-8789-47E4-A454-78897CADB8F8}"/>
              </a:ext>
            </a:extLst>
          </p:cNvPr>
          <p:cNvSpPr/>
          <p:nvPr/>
        </p:nvSpPr>
        <p:spPr>
          <a:xfrm>
            <a:off x="127913" y="6424563"/>
            <a:ext cx="18485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 – 02 VER. </a:t>
            </a:r>
            <a:endParaRPr lang="ko-KR" altLang="en-US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EF02A9F-18A7-4FEC-A74E-56CDC5AE2982}"/>
              </a:ext>
            </a:extLst>
          </p:cNvPr>
          <p:cNvSpPr/>
          <p:nvPr/>
        </p:nvSpPr>
        <p:spPr>
          <a:xfrm>
            <a:off x="10688693" y="6309698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그래프</a:t>
            </a:r>
          </a:p>
        </p:txBody>
      </p:sp>
    </p:spTree>
    <p:extLst>
      <p:ext uri="{BB962C8B-B14F-4D97-AF65-F5344CB8AC3E}">
        <p14:creationId xmlns:p14="http://schemas.microsoft.com/office/powerpoint/2010/main" val="1143135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0" y="1733391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81E4838-5B1A-42C7-AEE3-F2D4404AD6FD}"/>
              </a:ext>
            </a:extLst>
          </p:cNvPr>
          <p:cNvSpPr/>
          <p:nvPr/>
        </p:nvSpPr>
        <p:spPr>
          <a:xfrm>
            <a:off x="4462378" y="766380"/>
            <a:ext cx="326724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방향이 있는가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1A5B1B-8BBA-4567-9AC6-59E457A4C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8953" y="2022809"/>
            <a:ext cx="2720369" cy="2151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9519C26-E28B-45C9-8A58-6BEA5FCC0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1194" y="1968984"/>
            <a:ext cx="2720369" cy="213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F52CF21-E503-49B5-BC84-1399CAE25928}"/>
              </a:ext>
            </a:extLst>
          </p:cNvPr>
          <p:cNvSpPr/>
          <p:nvPr/>
        </p:nvSpPr>
        <p:spPr>
          <a:xfrm>
            <a:off x="2010017" y="4307557"/>
            <a:ext cx="26093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무방향</a:t>
            </a:r>
            <a:r>
              <a:rPr lang="ko-KR" altLang="en-US" sz="24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그래프</a:t>
            </a:r>
            <a:endParaRPr lang="en-US" altLang="ko-KR" sz="2400" dirty="0">
              <a:solidFill>
                <a:srgbClr val="FFFF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Undirected Graph</a:t>
            </a:r>
            <a:endParaRPr lang="ko-KR" altLang="en-US" sz="2400" dirty="0">
              <a:solidFill>
                <a:srgbClr val="FFFF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948DAB8-DE7B-47F5-A998-32D6FC44A5DB}"/>
              </a:ext>
            </a:extLst>
          </p:cNvPr>
          <p:cNvSpPr/>
          <p:nvPr/>
        </p:nvSpPr>
        <p:spPr>
          <a:xfrm>
            <a:off x="7860651" y="4307556"/>
            <a:ext cx="226145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방향 그래프</a:t>
            </a:r>
            <a:endParaRPr lang="en-US" altLang="ko-KR" sz="2400" dirty="0">
              <a:solidFill>
                <a:srgbClr val="FFFF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Directed Graph</a:t>
            </a:r>
            <a:endParaRPr lang="ko-KR" altLang="en-US" sz="2400" dirty="0">
              <a:solidFill>
                <a:srgbClr val="FFFF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1958A8D-C381-4447-A283-5F68CA688AD2}"/>
              </a:ext>
            </a:extLst>
          </p:cNvPr>
          <p:cNvSpPr/>
          <p:nvPr/>
        </p:nvSpPr>
        <p:spPr>
          <a:xfrm>
            <a:off x="550704" y="5245974"/>
            <a:ext cx="541686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두 정점을 연결하는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간선에 방향이 없습니다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따라서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연결하는 간선을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[v1, v2]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 하면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[v1, v2] [v2, v1]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은 같은 간선입니다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	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A51252-088A-4691-8F48-3140011C8F39}"/>
              </a:ext>
            </a:extLst>
          </p:cNvPr>
          <p:cNvSpPr/>
          <p:nvPr/>
        </p:nvSpPr>
        <p:spPr>
          <a:xfrm>
            <a:off x="6819951" y="5245974"/>
            <a:ext cx="43428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두 정점을 연결하는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간선에 방향이 있습니다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따라서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[v1, v2] [v2, v1]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는 다른 간선입니다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5798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0" y="1733391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81E4838-5B1A-42C7-AEE3-F2D4404AD6FD}"/>
              </a:ext>
            </a:extLst>
          </p:cNvPr>
          <p:cNvSpPr/>
          <p:nvPr/>
        </p:nvSpPr>
        <p:spPr>
          <a:xfrm>
            <a:off x="4238759" y="766380"/>
            <a:ext cx="371447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가중치가 있는가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52CF21-E503-49B5-BC84-1399CAE25928}"/>
              </a:ext>
            </a:extLst>
          </p:cNvPr>
          <p:cNvSpPr/>
          <p:nvPr/>
        </p:nvSpPr>
        <p:spPr>
          <a:xfrm>
            <a:off x="2572673" y="4439693"/>
            <a:ext cx="16133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가중 그래프</a:t>
            </a:r>
            <a:endParaRPr lang="en-US" altLang="ko-KR" dirty="0">
              <a:solidFill>
                <a:srgbClr val="FFFF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Weight Graph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A51252-088A-4691-8F48-3140011C8F39}"/>
              </a:ext>
            </a:extLst>
          </p:cNvPr>
          <p:cNvSpPr/>
          <p:nvPr/>
        </p:nvSpPr>
        <p:spPr>
          <a:xfrm>
            <a:off x="6657433" y="3244334"/>
            <a:ext cx="4081567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간선에 </a:t>
            </a:r>
            <a:r>
              <a:rPr lang="ko-KR" altLang="en-US" sz="36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가중치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 있는 그래프입니다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가중치란 정점 이동 간에 드는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비용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이라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생각하시면 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712D23C-ED21-4E8A-9707-359C1DA3D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647" y="2470974"/>
            <a:ext cx="4547377" cy="176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2738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0" y="1733391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81E4838-5B1A-42C7-AEE3-F2D4404AD6FD}"/>
              </a:ext>
            </a:extLst>
          </p:cNvPr>
          <p:cNvSpPr/>
          <p:nvPr/>
        </p:nvSpPr>
        <p:spPr>
          <a:xfrm>
            <a:off x="3493363" y="766380"/>
            <a:ext cx="520527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개수는 </a:t>
            </a:r>
            <a:r>
              <a:rPr lang="ko-KR" altLang="en-US" sz="4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어떠한가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52CF21-E503-49B5-BC84-1399CAE25928}"/>
              </a:ext>
            </a:extLst>
          </p:cNvPr>
          <p:cNvSpPr/>
          <p:nvPr/>
        </p:nvSpPr>
        <p:spPr>
          <a:xfrm>
            <a:off x="2446516" y="4556911"/>
            <a:ext cx="18656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완전 그래프</a:t>
            </a:r>
            <a:endParaRPr lang="en-US" altLang="ko-KR" dirty="0">
              <a:solidFill>
                <a:srgbClr val="FFFF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Complete Graph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A51252-088A-4691-8F48-3140011C8F39}"/>
              </a:ext>
            </a:extLst>
          </p:cNvPr>
          <p:cNvSpPr/>
          <p:nvPr/>
        </p:nvSpPr>
        <p:spPr>
          <a:xfrm>
            <a:off x="6506758" y="3244334"/>
            <a:ext cx="4382931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한 정점에서 모든 다른 정점과 연결되어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최대의 간선수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가지는 그래프입니다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F77A4D57-FF2F-453C-9EB6-D59F54406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870" y="2363271"/>
            <a:ext cx="4276725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C0BC437-2CAD-48B1-9485-34CA86CD080D}"/>
              </a:ext>
            </a:extLst>
          </p:cNvPr>
          <p:cNvSpPr/>
          <p:nvPr/>
        </p:nvSpPr>
        <p:spPr>
          <a:xfrm>
            <a:off x="6911533" y="4901044"/>
            <a:ext cx="371447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TIP!</a:t>
            </a:r>
          </a:p>
          <a:p>
            <a:r>
              <a:rPr lang="ko-KR" altLang="en-US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무방향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그래프 최대 간선 수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: n(n-1)/2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방향 그래프 최대 간선 수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: n(n-1)  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81AF7E4-49CC-4774-A33D-B682B4014DB4}"/>
              </a:ext>
            </a:extLst>
          </p:cNvPr>
          <p:cNvSpPr/>
          <p:nvPr/>
        </p:nvSpPr>
        <p:spPr>
          <a:xfrm flipV="1">
            <a:off x="8593935" y="4016429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824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CB4073E2-806B-49A3-A251-498299A6518B}"/>
              </a:ext>
            </a:extLst>
          </p:cNvPr>
          <p:cNvSpPr/>
          <p:nvPr/>
        </p:nvSpPr>
        <p:spPr>
          <a:xfrm>
            <a:off x="1870681" y="2141162"/>
            <a:ext cx="3499572" cy="2575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0" y="1733391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81E4838-5B1A-42C7-AEE3-F2D4404AD6FD}"/>
              </a:ext>
            </a:extLst>
          </p:cNvPr>
          <p:cNvSpPr/>
          <p:nvPr/>
        </p:nvSpPr>
        <p:spPr>
          <a:xfrm>
            <a:off x="3493363" y="766380"/>
            <a:ext cx="520527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개수는 </a:t>
            </a:r>
            <a:r>
              <a:rPr lang="ko-KR" altLang="en-US" sz="4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어떠한가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52CF21-E503-49B5-BC84-1399CAE25928}"/>
              </a:ext>
            </a:extLst>
          </p:cNvPr>
          <p:cNvSpPr/>
          <p:nvPr/>
        </p:nvSpPr>
        <p:spPr>
          <a:xfrm>
            <a:off x="2862421" y="4896508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다중 그래프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A51252-088A-4691-8F48-3140011C8F39}"/>
              </a:ext>
            </a:extLst>
          </p:cNvPr>
          <p:cNvSpPr/>
          <p:nvPr/>
        </p:nvSpPr>
        <p:spPr>
          <a:xfrm>
            <a:off x="6967626" y="3244334"/>
            <a:ext cx="3461204" cy="23391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한 개의 정점에서 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두 개 이상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간선을 가질 수도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이때의 간선들은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서로 다른 간선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또한 간선의 양 끝점이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같은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루프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(Loop)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도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05491C1-6B68-484A-9FD4-CD905BA80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800" y="2266950"/>
            <a:ext cx="2638425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020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685977" y="2363698"/>
            <a:ext cx="8820043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그래프에 쓰이는 여러가지 </a:t>
            </a:r>
            <a:r>
              <a:rPr lang="ko-KR" altLang="en-US" sz="8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용어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알아봅시다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7D61838-3C96-40CD-B147-21E709205E24}"/>
              </a:ext>
            </a:extLst>
          </p:cNvPr>
          <p:cNvSpPr/>
          <p:nvPr/>
        </p:nvSpPr>
        <p:spPr>
          <a:xfrm>
            <a:off x="5465058" y="4549623"/>
            <a:ext cx="1261884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경로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단순 경로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단순 사이클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차수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가중치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루프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…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2" y="4274167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454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0" y="1733391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81E4838-5B1A-42C7-AEE3-F2D4404AD6FD}"/>
              </a:ext>
            </a:extLst>
          </p:cNvPr>
          <p:cNvSpPr/>
          <p:nvPr/>
        </p:nvSpPr>
        <p:spPr>
          <a:xfrm>
            <a:off x="5481886" y="409952"/>
            <a:ext cx="122822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경로 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Path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948DAB8-DE7B-47F5-A998-32D6FC44A5DB}"/>
              </a:ext>
            </a:extLst>
          </p:cNvPr>
          <p:cNvSpPr/>
          <p:nvPr/>
        </p:nvSpPr>
        <p:spPr>
          <a:xfrm>
            <a:off x="5546783" y="2778608"/>
            <a:ext cx="5660524" cy="2985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까지 간선을 따라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갈 수 있는 길을 순서대로 나열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한 것을 의미합니다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왼쪽 그래프에서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가는 경로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(Path)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는 두 가지가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 -&gt; B -&gt; E</a:t>
            </a: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 -&gt; B -&gt; C -&gt; E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1BC4CA3-F9AE-4DB7-99FD-8C133122B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0095" y="2678944"/>
            <a:ext cx="2720369" cy="2151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2771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0" y="1733391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81E4838-5B1A-42C7-AEE3-F2D4404AD6FD}"/>
              </a:ext>
            </a:extLst>
          </p:cNvPr>
          <p:cNvSpPr/>
          <p:nvPr/>
        </p:nvSpPr>
        <p:spPr>
          <a:xfrm>
            <a:off x="5332807" y="409952"/>
            <a:ext cx="152637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사이클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Cycle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948DAB8-DE7B-47F5-A998-32D6FC44A5DB}"/>
              </a:ext>
            </a:extLst>
          </p:cNvPr>
          <p:cNvSpPr/>
          <p:nvPr/>
        </p:nvSpPr>
        <p:spPr>
          <a:xfrm>
            <a:off x="6538242" y="2778608"/>
            <a:ext cx="3677609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 다시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으로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돌아오는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경로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의미합니다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왼쪽 그래프에서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정점의 사이클은 다음과 같습니다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1 -&gt; 2 -&gt; 4 -&gt; 3 -&gt; 1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274B5D-F81C-46BE-A3BC-58A5B8CCA844}"/>
              </a:ext>
            </a:extLst>
          </p:cNvPr>
          <p:cNvSpPr/>
          <p:nvPr/>
        </p:nvSpPr>
        <p:spPr>
          <a:xfrm>
            <a:off x="1017910" y="2386701"/>
            <a:ext cx="4314897" cy="2575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D912D3D7-4513-44F5-85DC-5A1529BD9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823" y="2904251"/>
            <a:ext cx="379095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67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0" y="1733391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81E4838-5B1A-42C7-AEE3-F2D4404AD6FD}"/>
              </a:ext>
            </a:extLst>
          </p:cNvPr>
          <p:cNvSpPr/>
          <p:nvPr/>
        </p:nvSpPr>
        <p:spPr>
          <a:xfrm>
            <a:off x="5164428" y="409952"/>
            <a:ext cx="186313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차수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Degree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948DAB8-DE7B-47F5-A998-32D6FC44A5DB}"/>
              </a:ext>
            </a:extLst>
          </p:cNvPr>
          <p:cNvSpPr/>
          <p:nvPr/>
        </p:nvSpPr>
        <p:spPr>
          <a:xfrm>
            <a:off x="6779494" y="2778608"/>
            <a:ext cx="3195105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정점과 연결되어 있는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의미합니다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왼쪽 그래프에서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차수는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4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11A5E4EB-FFF2-4793-9BD4-903E68893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0095" y="2678944"/>
            <a:ext cx="2720369" cy="2151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951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0" y="1733391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81E4838-5B1A-42C7-AEE3-F2D4404AD6FD}"/>
              </a:ext>
            </a:extLst>
          </p:cNvPr>
          <p:cNvSpPr/>
          <p:nvPr/>
        </p:nvSpPr>
        <p:spPr>
          <a:xfrm>
            <a:off x="5164428" y="409952"/>
            <a:ext cx="186313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차수</a:t>
            </a:r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Degree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948DAB8-DE7B-47F5-A998-32D6FC44A5DB}"/>
              </a:ext>
            </a:extLst>
          </p:cNvPr>
          <p:cNvSpPr/>
          <p:nvPr/>
        </p:nvSpPr>
        <p:spPr>
          <a:xfrm>
            <a:off x="5957127" y="2778608"/>
            <a:ext cx="4839851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방향 그래프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경우 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진입 차수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(In-degree),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진출 차수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(Out-degree)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나누어 차수를 계산합니다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왼쪽 그래프에서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진입 차수는 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이고</a:t>
            </a:r>
            <a:endParaRPr lang="en-US" altLang="ko-KR" sz="24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진출 차수는 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76E17AF-2E5D-4DA2-B38A-B5659CA34838}"/>
              </a:ext>
            </a:extLst>
          </p:cNvPr>
          <p:cNvSpPr/>
          <p:nvPr/>
        </p:nvSpPr>
        <p:spPr>
          <a:xfrm>
            <a:off x="1017910" y="2386701"/>
            <a:ext cx="4314897" cy="2575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7ECD612-14E5-44F5-9350-F1B2DD30C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823" y="2904251"/>
            <a:ext cx="379095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032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843763" y="2169396"/>
            <a:ext cx="8154797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이제 그래프를 어떻게 </a:t>
            </a:r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표현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                                </a:t>
            </a:r>
            <a:r>
              <a:rPr lang="ko-KR" altLang="en-US" sz="6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구현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할 수 있을까요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1698170" y="2491915"/>
            <a:ext cx="67809" cy="839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609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699093-812D-465A-B5D8-1F142C894BAE}"/>
              </a:ext>
            </a:extLst>
          </p:cNvPr>
          <p:cNvSpPr/>
          <p:nvPr/>
        </p:nvSpPr>
        <p:spPr>
          <a:xfrm>
            <a:off x="5112397" y="2567225"/>
            <a:ext cx="1967206" cy="1723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sz="28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강</a:t>
            </a:r>
            <a:r>
              <a:rPr lang="en-US" altLang="ko-KR" sz="6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래 </a:t>
            </a:r>
            <a:r>
              <a:rPr lang="ko-KR" altLang="en-US" sz="40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프</a:t>
            </a:r>
            <a:endParaRPr lang="ko-KR" altLang="en-US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6873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2948343" y="2023796"/>
            <a:ext cx="6295313" cy="38472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0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세가지 방법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 있습니다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4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(Adjacent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Matrix)</a:t>
            </a: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(Adjacent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(Edge List)</a:t>
            </a:r>
          </a:p>
          <a:p>
            <a:pPr algn="ctr"/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918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8E533FD-3D8E-4854-8735-21EE29B509D9}"/>
              </a:ext>
            </a:extLst>
          </p:cNvPr>
          <p:cNvSpPr/>
          <p:nvPr/>
        </p:nvSpPr>
        <p:spPr>
          <a:xfrm>
            <a:off x="1134543" y="1747305"/>
            <a:ext cx="3870226" cy="4317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54E696-7FD0-4939-A240-A7A8167EA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/>
          <a:stretch/>
        </p:blipFill>
        <p:spPr bwMode="auto">
          <a:xfrm>
            <a:off x="1495102" y="1747305"/>
            <a:ext cx="2617556" cy="190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B43E7119-9A36-4D1A-A482-4D4FD6185D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4"/>
          <a:stretch/>
        </p:blipFill>
        <p:spPr bwMode="auto">
          <a:xfrm>
            <a:off x="1320597" y="3819355"/>
            <a:ext cx="1890273" cy="175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2898112" y="507276"/>
            <a:ext cx="603280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(Adjacent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Matrix)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5314222" y="2873430"/>
            <a:ext cx="679545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정점의 개수를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라고 했을 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V*V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크기의 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이차원 배열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이용하여 표현합니다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</a:t>
            </a:r>
            <a:r>
              <a:rPr lang="en-US" altLang="ko-KR" sz="2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][j] = 1 (i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j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가는 간선이 있을 때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), 0(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없을 때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가중치 그래프라면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대신 가중치 값을 넣어주면 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</a:t>
            </a:r>
            <a:r>
              <a:rPr lang="ko-KR" altLang="en-US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무방향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그래프라면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</a:t>
            </a:r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][j] = A[j][</a:t>
            </a:r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CD547B9-9D09-48E4-B140-EB2D72832E25}"/>
              </a:ext>
            </a:extLst>
          </p:cNvPr>
          <p:cNvSpPr/>
          <p:nvPr/>
        </p:nvSpPr>
        <p:spPr>
          <a:xfrm>
            <a:off x="3320472" y="3750593"/>
            <a:ext cx="1627369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A[1][1]  = 0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A[1][2]  = 1  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A[1][3]  = 1 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A[1][4]  = 0 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     .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     .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     .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49154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2898112" y="507276"/>
            <a:ext cx="603280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(Adjacent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Matrix)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213012" y="2169390"/>
            <a:ext cx="5288627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앞서 배운 개념을 어떻게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코드로 구현 할 수 있을까요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첫 줄에 정점의 개수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N,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M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M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개의 줄에 간선이 연결하는 두 정점의 번호가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주어진다고 해봅시다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0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행렬은 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이차원 배열</a:t>
            </a:r>
            <a:r>
              <a:rPr lang="ko-KR" altLang="en-US" sz="20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이용하여 간단하게</a:t>
            </a:r>
            <a:endParaRPr lang="en-US" altLang="ko-KR" sz="20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0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구현할 수 있습니다</a:t>
            </a:r>
            <a:r>
              <a:rPr lang="en-US" altLang="ko-KR" sz="20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pic>
        <p:nvPicPr>
          <p:cNvPr id="3" name="그림 2" descr="노트북, 컴퓨터, 앉아있는, 화면이(가) 표시된 사진&#10;&#10;자동 생성된 설명">
            <a:extLst>
              <a:ext uri="{FF2B5EF4-FFF2-40B4-BE49-F238E27FC236}">
                <a16:creationId xmlns:a16="http://schemas.microsoft.com/office/drawing/2014/main" id="{05C27B4A-B9FE-47D2-B82B-9B01426AB7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314" y="1584494"/>
            <a:ext cx="6441565" cy="479136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2E06535-4915-49D2-9C62-918B0C33E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182" y="4123794"/>
            <a:ext cx="723239" cy="242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18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8E533FD-3D8E-4854-8735-21EE29B509D9}"/>
              </a:ext>
            </a:extLst>
          </p:cNvPr>
          <p:cNvSpPr/>
          <p:nvPr/>
        </p:nvSpPr>
        <p:spPr>
          <a:xfrm>
            <a:off x="541229" y="1747305"/>
            <a:ext cx="4772993" cy="4416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54E696-7FD0-4939-A240-A7A8167EA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/>
          <a:stretch/>
        </p:blipFill>
        <p:spPr bwMode="auto">
          <a:xfrm>
            <a:off x="1298309" y="1519761"/>
            <a:ext cx="2617556" cy="190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2975216" y="507276"/>
            <a:ext cx="587859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(Adjacent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5857605" y="3429000"/>
            <a:ext cx="5808000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리스트를 이용하여 표현합니다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</a:t>
            </a:r>
            <a:r>
              <a:rPr lang="en-US" altLang="ko-KR" sz="2800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sz="2800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와 연결된 정점을 값을 넣습니다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C++</a:t>
            </a:r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에서는 벡터 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STL</a:t>
            </a:r>
            <a:r>
              <a:rPr lang="ko-KR" altLang="en-US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사용하여 구현하면 편리합니다</a:t>
            </a:r>
            <a:r>
              <a:rPr lang="en-US" altLang="ko-KR" sz="2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3D635C9-5198-4F39-A82B-A4DEC331603F}"/>
              </a:ext>
            </a:extLst>
          </p:cNvPr>
          <p:cNvSpPr/>
          <p:nvPr/>
        </p:nvSpPr>
        <p:spPr>
          <a:xfrm>
            <a:off x="1839890" y="3477861"/>
            <a:ext cx="1678665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A[1]   2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A[2]   1 3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A[3]   1 2 4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A[4]   2 3 5 6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A[5]   3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A[6]   4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759124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8E533FD-3D8E-4854-8735-21EE29B509D9}"/>
              </a:ext>
            </a:extLst>
          </p:cNvPr>
          <p:cNvSpPr/>
          <p:nvPr/>
        </p:nvSpPr>
        <p:spPr>
          <a:xfrm>
            <a:off x="541229" y="1747305"/>
            <a:ext cx="4772993" cy="4416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54E696-7FD0-4939-A240-A7A8167EA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/>
          <a:stretch/>
        </p:blipFill>
        <p:spPr bwMode="auto">
          <a:xfrm>
            <a:off x="1298309" y="1519761"/>
            <a:ext cx="2617556" cy="190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2975216" y="507276"/>
            <a:ext cx="587859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(Adjacent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5621483" y="3554642"/>
            <a:ext cx="5609228" cy="15081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가중치 그래프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라면 다음과 같이 구현합니다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C++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 벡터 내 요소는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Pair STL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사용하여 구현하면 편리합니다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3D635C9-5198-4F39-A82B-A4DEC331603F}"/>
              </a:ext>
            </a:extLst>
          </p:cNvPr>
          <p:cNvSpPr/>
          <p:nvPr/>
        </p:nvSpPr>
        <p:spPr>
          <a:xfrm>
            <a:off x="1839890" y="3477861"/>
            <a:ext cx="3185487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A[1]   (2,2) (3,4)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A[2]   (1,2) (3,6) (4,3)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A[3]   (1,4) (2,6) (4,7) (5,2)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A[4]   (2,3) (3,7) (5,2) (6,5)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A[5]   (3,2) (4,2)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A[6]   (4,5)</a:t>
            </a:r>
          </a:p>
          <a:p>
            <a:endParaRPr lang="ko-KR" altLang="en-US" sz="20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C0FB97A-AFBF-4F28-8D45-0AFA3AEE6C65}"/>
              </a:ext>
            </a:extLst>
          </p:cNvPr>
          <p:cNvSpPr/>
          <p:nvPr/>
        </p:nvSpPr>
        <p:spPr>
          <a:xfrm>
            <a:off x="1682635" y="1966966"/>
            <a:ext cx="314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6131973-DAC7-415E-9A04-E99080BBA1A0}"/>
              </a:ext>
            </a:extLst>
          </p:cNvPr>
          <p:cNvSpPr/>
          <p:nvPr/>
        </p:nvSpPr>
        <p:spPr>
          <a:xfrm>
            <a:off x="1682635" y="2673090"/>
            <a:ext cx="314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A8D488-D3BC-4D6A-8F69-7BE399EAA02E}"/>
              </a:ext>
            </a:extLst>
          </p:cNvPr>
          <p:cNvSpPr/>
          <p:nvPr/>
        </p:nvSpPr>
        <p:spPr>
          <a:xfrm>
            <a:off x="2449832" y="1796212"/>
            <a:ext cx="314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38FDE6-9C8B-4E96-A537-8F97950C63C4}"/>
              </a:ext>
            </a:extLst>
          </p:cNvPr>
          <p:cNvSpPr/>
          <p:nvPr/>
        </p:nvSpPr>
        <p:spPr>
          <a:xfrm>
            <a:off x="3204045" y="1782300"/>
            <a:ext cx="314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B7E32E-4B9F-4BF6-9529-1187A7964C03}"/>
              </a:ext>
            </a:extLst>
          </p:cNvPr>
          <p:cNvSpPr/>
          <p:nvPr/>
        </p:nvSpPr>
        <p:spPr>
          <a:xfrm>
            <a:off x="1950998" y="2314443"/>
            <a:ext cx="314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6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C92DA88-E3FE-4818-8417-663D74B32CB5}"/>
              </a:ext>
            </a:extLst>
          </p:cNvPr>
          <p:cNvSpPr/>
          <p:nvPr/>
        </p:nvSpPr>
        <p:spPr>
          <a:xfrm>
            <a:off x="2470981" y="2795683"/>
            <a:ext cx="314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4172CAC-EC16-4A1B-8E61-7D2C63D77DFF}"/>
              </a:ext>
            </a:extLst>
          </p:cNvPr>
          <p:cNvSpPr/>
          <p:nvPr/>
        </p:nvSpPr>
        <p:spPr>
          <a:xfrm>
            <a:off x="2533871" y="2360822"/>
            <a:ext cx="314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7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67E24A-BFC9-42EB-AAE2-09A514054A4F}"/>
              </a:ext>
            </a:extLst>
          </p:cNvPr>
          <p:cNvSpPr/>
          <p:nvPr/>
        </p:nvSpPr>
        <p:spPr>
          <a:xfrm>
            <a:off x="2943911" y="2360822"/>
            <a:ext cx="314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91554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2975216" y="507276"/>
            <a:ext cx="587859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(Adjacent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729647" y="2554657"/>
            <a:ext cx="3643305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리스트는 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Vector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이용하면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간단하게 구현할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pic>
        <p:nvPicPr>
          <p:cNvPr id="9" name="그림 8" descr="컴퓨터, 노트북, 앉아있는, 모니터이(가) 표시된 사진&#10;&#10;자동 생성된 설명">
            <a:extLst>
              <a:ext uri="{FF2B5EF4-FFF2-40B4-BE49-F238E27FC236}">
                <a16:creationId xmlns:a16="http://schemas.microsoft.com/office/drawing/2014/main" id="{0802A605-7717-4DA4-B57E-DA6A686BE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183" y="1795408"/>
            <a:ext cx="4621964" cy="427868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D821752-5DFF-4825-B241-771A06966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394" y="3233679"/>
            <a:ext cx="969116" cy="325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9316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6652363" y="1400736"/>
            <a:ext cx="4735334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(Adjacent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A7A4761-ECE2-44C8-9BB7-A0FA2D897CD6}"/>
              </a:ext>
            </a:extLst>
          </p:cNvPr>
          <p:cNvSpPr/>
          <p:nvPr/>
        </p:nvSpPr>
        <p:spPr>
          <a:xfrm>
            <a:off x="624323" y="1400736"/>
            <a:ext cx="4859664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(Adjacent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Matrix)</a:t>
            </a:r>
          </a:p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E21BF2-0553-40AA-95A5-583BF24B9C0F}"/>
              </a:ext>
            </a:extLst>
          </p:cNvPr>
          <p:cNvSpPr/>
          <p:nvPr/>
        </p:nvSpPr>
        <p:spPr>
          <a:xfrm>
            <a:off x="5755584" y="1449759"/>
            <a:ext cx="5566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VS</a:t>
            </a:r>
            <a:endParaRPr lang="ko-KR" altLang="en-US" sz="2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CD7079B-0E17-4941-9B28-6D8E2667EAC0}"/>
              </a:ext>
            </a:extLst>
          </p:cNvPr>
          <p:cNvSpPr/>
          <p:nvPr/>
        </p:nvSpPr>
        <p:spPr>
          <a:xfrm>
            <a:off x="1109591" y="2886870"/>
            <a:ext cx="10857459" cy="29546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우선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행렬의 공간 복잡도는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개수와 무관하게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O(V^2)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다음으로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리스트의 공간 복잡도는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O(V+E) (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정점의 개수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+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행렬의 경우 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공간 복잡도 측면에서 비효율적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 것을 알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하지만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u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 주어졌을 때 단 한번의 배열의 접근으로만 연결 여부를 알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리스트의 경우에는 연결 여부를 알기 위해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ad[u]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첫 요소부터 각 요소를 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일일이 검사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해야 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따라서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간선의 수가 적은 </a:t>
            </a:r>
            <a:r>
              <a:rPr lang="ko-KR" altLang="en-US" sz="2400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희소 그래프에서는 인접 리스트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사용하는 것이 유리하고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수가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V^2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수렴하는 </a:t>
            </a:r>
            <a:r>
              <a:rPr lang="ko-KR" altLang="en-US" sz="2400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밀접 그래프에서는 인접 행렬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사용하는 것이 유리합니다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0359035-73C1-4793-A43C-23EBE9AF3367}"/>
              </a:ext>
            </a:extLst>
          </p:cNvPr>
          <p:cNvSpPr/>
          <p:nvPr/>
        </p:nvSpPr>
        <p:spPr>
          <a:xfrm flipV="1">
            <a:off x="5612794" y="2293288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576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8E533FD-3D8E-4854-8735-21EE29B509D9}"/>
              </a:ext>
            </a:extLst>
          </p:cNvPr>
          <p:cNvSpPr/>
          <p:nvPr/>
        </p:nvSpPr>
        <p:spPr>
          <a:xfrm>
            <a:off x="1134543" y="1747305"/>
            <a:ext cx="3870226" cy="4317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54E696-7FD0-4939-A240-A7A8167EA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/>
          <a:stretch/>
        </p:blipFill>
        <p:spPr bwMode="auto">
          <a:xfrm>
            <a:off x="1495102" y="1747305"/>
            <a:ext cx="2617556" cy="190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3393150" y="507276"/>
            <a:ext cx="504272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(Edge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5615058" y="3395844"/>
            <a:ext cx="508184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각각을 저장하고 있는 배열을 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통해 구현합니다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CD547B9-9D09-48E4-B140-EB2D72832E25}"/>
              </a:ext>
            </a:extLst>
          </p:cNvPr>
          <p:cNvSpPr/>
          <p:nvPr/>
        </p:nvSpPr>
        <p:spPr>
          <a:xfrm>
            <a:off x="1433794" y="3429000"/>
            <a:ext cx="1378904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E[0]  = 1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E[1]  = 1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E[2]  = 2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E[3]  = 2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E[4]  = 2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E[5]  = 3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E[6]  = 3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E[7]  = 3 4</a:t>
            </a:r>
          </a:p>
          <a:p>
            <a:endParaRPr lang="ko-KR" altLang="en-US" sz="2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77DAB7-A37D-4B99-9F00-141642DAA8FB}"/>
              </a:ext>
            </a:extLst>
          </p:cNvPr>
          <p:cNvSpPr/>
          <p:nvPr/>
        </p:nvSpPr>
        <p:spPr>
          <a:xfrm>
            <a:off x="3355416" y="3429000"/>
            <a:ext cx="144943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E[8]  = 3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E[9]  = 4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E[10] = 4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E[11] = 4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E[12] = 4 6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E[13] = 5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E[14] = 5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E[15] = 6 4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616041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8E533FD-3D8E-4854-8735-21EE29B509D9}"/>
              </a:ext>
            </a:extLst>
          </p:cNvPr>
          <p:cNvSpPr/>
          <p:nvPr/>
        </p:nvSpPr>
        <p:spPr>
          <a:xfrm>
            <a:off x="1134543" y="1747305"/>
            <a:ext cx="3870226" cy="4317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54E696-7FD0-4939-A240-A7A8167EA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/>
          <a:stretch/>
        </p:blipFill>
        <p:spPr bwMode="auto">
          <a:xfrm>
            <a:off x="1495102" y="1747305"/>
            <a:ext cx="2617556" cy="190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3393150" y="507276"/>
            <a:ext cx="504272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(Edge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5474765" y="3244843"/>
            <a:ext cx="6231193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여기서 </a:t>
            </a:r>
            <a:r>
              <a:rPr lang="en-US" altLang="ko-KR" sz="2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정점과 연결된 간선을 찾기 위해서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배열의 처음부터 끝까지 탐색해야 할까요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바로 한번에 찾을 수 있는 방법이 있습니다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CD547B9-9D09-48E4-B140-EB2D72832E25}"/>
              </a:ext>
            </a:extLst>
          </p:cNvPr>
          <p:cNvSpPr/>
          <p:nvPr/>
        </p:nvSpPr>
        <p:spPr>
          <a:xfrm>
            <a:off x="1433794" y="3429000"/>
            <a:ext cx="1378904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E[0]  = 1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E[1]  = 1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E[2]  = 2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E[3]  = 2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E[4]  = 2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E[5]  = 3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E[6]  = 3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E[7]  = 3 4</a:t>
            </a:r>
          </a:p>
          <a:p>
            <a:endParaRPr lang="ko-KR" altLang="en-US" sz="2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77DAB7-A37D-4B99-9F00-141642DAA8FB}"/>
              </a:ext>
            </a:extLst>
          </p:cNvPr>
          <p:cNvSpPr/>
          <p:nvPr/>
        </p:nvSpPr>
        <p:spPr>
          <a:xfrm>
            <a:off x="3355416" y="3429000"/>
            <a:ext cx="144943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E[8]  = 3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E[9]  = 4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E[10] = 4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E[11] = 4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E[12] = 4 6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E[13] = 5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E[14] = 5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E[15] = 6 4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465033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8E533FD-3D8E-4854-8735-21EE29B509D9}"/>
              </a:ext>
            </a:extLst>
          </p:cNvPr>
          <p:cNvSpPr/>
          <p:nvPr/>
        </p:nvSpPr>
        <p:spPr>
          <a:xfrm>
            <a:off x="1134543" y="1747305"/>
            <a:ext cx="3870226" cy="4317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54E696-7FD0-4939-A240-A7A8167EA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/>
          <a:stretch/>
        </p:blipFill>
        <p:spPr bwMode="auto">
          <a:xfrm>
            <a:off x="1495102" y="1747305"/>
            <a:ext cx="2617556" cy="190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3393150" y="507276"/>
            <a:ext cx="504272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(Edge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5849368" y="2101759"/>
            <a:ext cx="456086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이를 위해서 </a:t>
            </a:r>
            <a:r>
              <a:rPr lang="en-US" altLang="ko-KR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cnt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[</a:t>
            </a:r>
            <a:r>
              <a:rPr lang="en-US" altLang="ko-KR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라는 배열을 만들어봅시다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우선 각 간선의 앞 정점을 기준으로 개수를 세서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cnt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배열에 저장합니다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(m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배열의 크기입니다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CD547B9-9D09-48E4-B140-EB2D72832E25}"/>
              </a:ext>
            </a:extLst>
          </p:cNvPr>
          <p:cNvSpPr/>
          <p:nvPr/>
        </p:nvSpPr>
        <p:spPr>
          <a:xfrm>
            <a:off x="1433794" y="3429000"/>
            <a:ext cx="1378904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E[0]  = 1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E[1]  = 1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E[2]  = 2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E[3]  = 2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E[4]  = 2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E[5]  = 3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E[6]  = 3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E[7]  = 3 4</a:t>
            </a:r>
          </a:p>
          <a:p>
            <a:endParaRPr lang="ko-KR" altLang="en-US" sz="2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77DAB7-A37D-4B99-9F00-141642DAA8FB}"/>
              </a:ext>
            </a:extLst>
          </p:cNvPr>
          <p:cNvSpPr/>
          <p:nvPr/>
        </p:nvSpPr>
        <p:spPr>
          <a:xfrm>
            <a:off x="3355416" y="3429000"/>
            <a:ext cx="144943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E[8]  = 3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E[9]  = 4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E[10] = 4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E[11] = 4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E[12] = 4 6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E[13] = 5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E[14] = 5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E[15] = 6 4</a:t>
            </a:r>
          </a:p>
          <a:p>
            <a:endParaRPr lang="ko-KR" altLang="en-US" sz="2000" dirty="0"/>
          </a:p>
        </p:txBody>
      </p:sp>
      <p:pic>
        <p:nvPicPr>
          <p:cNvPr id="3" name="그림 2" descr="앉아있는, 어두운, 화면, 검은색이(가) 표시된 사진&#10;&#10;자동 생성된 설명">
            <a:extLst>
              <a:ext uri="{FF2B5EF4-FFF2-40B4-BE49-F238E27FC236}">
                <a16:creationId xmlns:a16="http://schemas.microsoft.com/office/drawing/2014/main" id="{03F46733-36F8-4B61-822E-7D9927FCA5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873430"/>
            <a:ext cx="4400561" cy="2684899"/>
          </a:xfrm>
          <a:prstGeom prst="rect">
            <a:avLst/>
          </a:prstGeom>
        </p:spPr>
      </p:pic>
      <p:graphicFrame>
        <p:nvGraphicFramePr>
          <p:cNvPr id="6" name="표 10">
            <a:extLst>
              <a:ext uri="{FF2B5EF4-FFF2-40B4-BE49-F238E27FC236}">
                <a16:creationId xmlns:a16="http://schemas.microsoft.com/office/drawing/2014/main" id="{CF671B9E-762A-475D-9E7F-E2FCD6183F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5053566"/>
              </p:ext>
            </p:extLst>
          </p:nvPr>
        </p:nvGraphicFramePr>
        <p:xfrm>
          <a:off x="5641057" y="5456735"/>
          <a:ext cx="5589640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8705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3527506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3640269731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Cnt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866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BF59D1C-B3C9-4491-A74F-6D6817A86276}"/>
              </a:ext>
            </a:extLst>
          </p:cNvPr>
          <p:cNvSpPr/>
          <p:nvPr/>
        </p:nvSpPr>
        <p:spPr>
          <a:xfrm>
            <a:off x="4253988" y="832788"/>
            <a:ext cx="368402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오늘의 목표</a:t>
            </a:r>
            <a:endParaRPr lang="en-US" altLang="ko-KR" sz="54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25FF10C-08D4-4F5E-981F-EBB2F4036577}"/>
              </a:ext>
            </a:extLst>
          </p:cNvPr>
          <p:cNvSpPr/>
          <p:nvPr/>
        </p:nvSpPr>
        <p:spPr>
          <a:xfrm>
            <a:off x="2835331" y="2685415"/>
            <a:ext cx="6521336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자료구조 중 하나인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그래프의 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용어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와 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종류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그리고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구현하는 방법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알아봅시다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2BC8AA8-B3CD-423A-BF20-3CD0A8035906}"/>
              </a:ext>
            </a:extLst>
          </p:cNvPr>
          <p:cNvSpPr/>
          <p:nvPr/>
        </p:nvSpPr>
        <p:spPr>
          <a:xfrm>
            <a:off x="4717256" y="5558187"/>
            <a:ext cx="2757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#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관련 문제도 풀어봅시다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2765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8E533FD-3D8E-4854-8735-21EE29B509D9}"/>
              </a:ext>
            </a:extLst>
          </p:cNvPr>
          <p:cNvSpPr/>
          <p:nvPr/>
        </p:nvSpPr>
        <p:spPr>
          <a:xfrm>
            <a:off x="1134543" y="1747305"/>
            <a:ext cx="3870226" cy="4317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54E696-7FD0-4939-A240-A7A8167EA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/>
          <a:stretch/>
        </p:blipFill>
        <p:spPr bwMode="auto">
          <a:xfrm>
            <a:off x="1495102" y="1747305"/>
            <a:ext cx="2617556" cy="190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3393150" y="507276"/>
            <a:ext cx="504272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(Edge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6936795" y="2016863"/>
            <a:ext cx="286809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i-1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정점의 개수와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정점의 개수를 더합니다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(n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은 </a:t>
            </a:r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cnt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배열의 크기입니다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CD547B9-9D09-48E4-B140-EB2D72832E25}"/>
              </a:ext>
            </a:extLst>
          </p:cNvPr>
          <p:cNvSpPr/>
          <p:nvPr/>
        </p:nvSpPr>
        <p:spPr>
          <a:xfrm>
            <a:off x="1433794" y="3429000"/>
            <a:ext cx="1378904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E[0]  = 1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E[1]  = 1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E[2]  = 2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E[3]  = 2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E[4]  = 2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E[5]  = 3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E[6]  = 3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E[7]  = 3 4</a:t>
            </a:r>
          </a:p>
          <a:p>
            <a:endParaRPr lang="ko-KR" altLang="en-US" sz="2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77DAB7-A37D-4B99-9F00-141642DAA8FB}"/>
              </a:ext>
            </a:extLst>
          </p:cNvPr>
          <p:cNvSpPr/>
          <p:nvPr/>
        </p:nvSpPr>
        <p:spPr>
          <a:xfrm>
            <a:off x="3355416" y="3429000"/>
            <a:ext cx="144943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E[8]  = 3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E[9]  = 4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E[10] = 4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E[11] = 4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E[12] = 4 6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E[13] = 5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E[14] = 5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E[15] = 6 4</a:t>
            </a:r>
          </a:p>
          <a:p>
            <a:endParaRPr lang="ko-KR" altLang="en-US" sz="2000" dirty="0"/>
          </a:p>
        </p:txBody>
      </p:sp>
      <p:graphicFrame>
        <p:nvGraphicFramePr>
          <p:cNvPr id="6" name="표 10">
            <a:extLst>
              <a:ext uri="{FF2B5EF4-FFF2-40B4-BE49-F238E27FC236}">
                <a16:creationId xmlns:a16="http://schemas.microsoft.com/office/drawing/2014/main" id="{CF671B9E-762A-475D-9E7F-E2FCD6183F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623667"/>
              </p:ext>
            </p:extLst>
          </p:nvPr>
        </p:nvGraphicFramePr>
        <p:xfrm>
          <a:off x="5641057" y="5456735"/>
          <a:ext cx="5589640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8705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3527506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3640269731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Cnt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9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pic>
        <p:nvPicPr>
          <p:cNvPr id="11" name="그림 10" descr="어두운, 앉아있는, 노트북, 화면이(가) 표시된 사진&#10;&#10;자동 생성된 설명">
            <a:extLst>
              <a:ext uri="{FF2B5EF4-FFF2-40B4-BE49-F238E27FC236}">
                <a16:creationId xmlns:a16="http://schemas.microsoft.com/office/drawing/2014/main" id="{CA09FD6C-2626-4D60-A4DA-34C8E4CC7B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478" y="2478528"/>
            <a:ext cx="4774728" cy="285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63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8E533FD-3D8E-4854-8735-21EE29B509D9}"/>
              </a:ext>
            </a:extLst>
          </p:cNvPr>
          <p:cNvSpPr/>
          <p:nvPr/>
        </p:nvSpPr>
        <p:spPr>
          <a:xfrm>
            <a:off x="1134543" y="1747305"/>
            <a:ext cx="3870226" cy="4317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54E696-7FD0-4939-A240-A7A8167EA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/>
          <a:stretch/>
        </p:blipFill>
        <p:spPr bwMode="auto">
          <a:xfrm>
            <a:off x="1495102" y="1747305"/>
            <a:ext cx="2617556" cy="190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3393150" y="507276"/>
            <a:ext cx="504272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(Edge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5914513" y="2122094"/>
            <a:ext cx="5726248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그럼 이제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정점과 연결된 간선은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 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배열에서 </a:t>
            </a:r>
            <a:r>
              <a:rPr lang="en-US" altLang="ko-KR" sz="2400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cnt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[i-1] ~ </a:t>
            </a:r>
            <a:r>
              <a:rPr lang="en-US" altLang="ko-KR" sz="2400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cnt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[</a:t>
            </a:r>
            <a:r>
              <a:rPr lang="en-US" altLang="ko-KR" sz="2400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 – 1</a:t>
            </a:r>
            <a:r>
              <a:rPr lang="ko-KR" altLang="en-US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까지 입니다</a:t>
            </a:r>
            <a:r>
              <a:rPr lang="en-US" altLang="ko-KR" sz="24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예를 들어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정점의 간선은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cnt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[3] ~ </a:t>
            </a:r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cnt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[4] -1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이므로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9 ~ 13 -1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즉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E[9] ~ E[12]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임을 알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실제로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 표에서도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E[9] ~ E[13]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 정점의 간선을 나타냄을 알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CD547B9-9D09-48E4-B140-EB2D72832E25}"/>
              </a:ext>
            </a:extLst>
          </p:cNvPr>
          <p:cNvSpPr/>
          <p:nvPr/>
        </p:nvSpPr>
        <p:spPr>
          <a:xfrm>
            <a:off x="1433794" y="3429000"/>
            <a:ext cx="1378904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E[0]  = 1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E[1]  = 1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E[2]  = 2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E[3]  = 2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E[4]  = 2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E[5]  = 3 1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E[6]  = 3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E[7]  = 3 4</a:t>
            </a:r>
          </a:p>
          <a:p>
            <a:endParaRPr lang="ko-KR" altLang="en-US" sz="2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77DAB7-A37D-4B99-9F00-141642DAA8FB}"/>
              </a:ext>
            </a:extLst>
          </p:cNvPr>
          <p:cNvSpPr/>
          <p:nvPr/>
        </p:nvSpPr>
        <p:spPr>
          <a:xfrm>
            <a:off x="3355416" y="3429000"/>
            <a:ext cx="144943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E[8]  = 3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E[9]  = 4 2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E[10] = 4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E[11] = 4 5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E[12] = 4 6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E[13] = 5 3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E[14] = 5 4</a:t>
            </a:r>
          </a:p>
          <a:p>
            <a:r>
              <a:rPr lang="en-US" altLang="ko-KR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E[15] = 6 4</a:t>
            </a:r>
          </a:p>
          <a:p>
            <a:endParaRPr lang="ko-KR" altLang="en-US" sz="2000" dirty="0"/>
          </a:p>
        </p:txBody>
      </p:sp>
      <p:graphicFrame>
        <p:nvGraphicFramePr>
          <p:cNvPr id="6" name="표 10">
            <a:extLst>
              <a:ext uri="{FF2B5EF4-FFF2-40B4-BE49-F238E27FC236}">
                <a16:creationId xmlns:a16="http://schemas.microsoft.com/office/drawing/2014/main" id="{CF671B9E-762A-475D-9E7F-E2FCD6183FB9}"/>
              </a:ext>
            </a:extLst>
          </p:cNvPr>
          <p:cNvGraphicFramePr>
            <a:graphicFrameLocks noGrp="1"/>
          </p:cNvGraphicFramePr>
          <p:nvPr/>
        </p:nvGraphicFramePr>
        <p:xfrm>
          <a:off x="5641057" y="5456735"/>
          <a:ext cx="5589640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8705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193527506"/>
                    </a:ext>
                  </a:extLst>
                </a:gridCol>
                <a:gridCol w="698705">
                  <a:extLst>
                    <a:ext uri="{9D8B030D-6E8A-4147-A177-3AD203B41FA5}">
                      <a16:colId xmlns:a16="http://schemas.microsoft.com/office/drawing/2014/main" val="3640269731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Cnt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9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81510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674863" y="1584494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3393150" y="507276"/>
            <a:ext cx="504272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리스트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(Edge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List)</a:t>
            </a:r>
          </a:p>
          <a:p>
            <a:pPr algn="ctr"/>
            <a:endParaRPr lang="ko-KR" altLang="en-US" sz="2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1F1E4D-246A-4700-B9B2-72E66AC84AD8}"/>
              </a:ext>
            </a:extLst>
          </p:cNvPr>
          <p:cNvSpPr/>
          <p:nvPr/>
        </p:nvSpPr>
        <p:spPr>
          <a:xfrm>
            <a:off x="1158590" y="2413337"/>
            <a:ext cx="9874819" cy="27392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리스트의 공간 복잡도는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O(E)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그래프를 구현할 때 주로 인접 리스트나 인접 행렬을 주로 사용하고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 리스트를 잘 사용하지는 않습니다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그럼에도 배운 이유는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나중에 배우게 될 </a:t>
            </a:r>
            <a:r>
              <a:rPr lang="ko-KR" altLang="en-US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벨만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포드 알고리즘이나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크루스칼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알고리즘 등의 일부 알고리즘을 구현할 때 필요하기 때문입니다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따라서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세가지 그래프 구현 방법의 개념을 모두 알고 있도록 합시다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sz="28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38540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855914" y="2160709"/>
            <a:ext cx="248016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13023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ABCDE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8124853" cy="45243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https://www.acmicpc.net/problem/13023</a:t>
            </a:r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958231" y="4839962"/>
            <a:ext cx="427552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앞서 배운 개념들을 적절히 활용해봅시다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TBA</a:t>
            </a:r>
          </a:p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7647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855914" y="2160709"/>
            <a:ext cx="248016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13023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ABCDE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8124853" cy="45243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https://www.acmicpc.net/problem/13023</a:t>
            </a:r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200018" y="4839962"/>
            <a:ext cx="5791970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위 문제는 정말 여러가지 방법으로 풀 수 있습니다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HINT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B, C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D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가 연결 되어있는지 어떻게 알 수 있을까요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그리고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B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C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가 연결되어 있나요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마지막으로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D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E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가 연결되어 있나요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38461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3145512" y="2851391"/>
            <a:ext cx="590097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그래프의 </a:t>
            </a:r>
            <a:r>
              <a:rPr lang="ko-KR" altLang="en-US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탐색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알아봅시다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7D61838-3C96-40CD-B147-21E709205E24}"/>
              </a:ext>
            </a:extLst>
          </p:cNvPr>
          <p:cNvSpPr/>
          <p:nvPr/>
        </p:nvSpPr>
        <p:spPr>
          <a:xfrm>
            <a:off x="1828653" y="4549623"/>
            <a:ext cx="85347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단원의 하이라이트입니다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#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탐색이란 하나의 정점으로부터 시작하여 차례대로 모든 정점을 한 번씩 방문하는 것입니다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2" y="4274167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50E599-ED77-4894-A81E-12F114042174}"/>
              </a:ext>
            </a:extLst>
          </p:cNvPr>
          <p:cNvSpPr/>
          <p:nvPr/>
        </p:nvSpPr>
        <p:spPr>
          <a:xfrm flipV="1">
            <a:off x="2547211" y="3231286"/>
            <a:ext cx="349675" cy="563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2020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2585326" y="1698748"/>
            <a:ext cx="7334059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그래프를 </a:t>
            </a:r>
            <a:r>
              <a:rPr lang="ko-KR" altLang="en-US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탐색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하는 대표적인 방법에는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4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두 가지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 있습니다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7D61838-3C96-40CD-B147-21E709205E24}"/>
              </a:ext>
            </a:extLst>
          </p:cNvPr>
          <p:cNvSpPr/>
          <p:nvPr/>
        </p:nvSpPr>
        <p:spPr>
          <a:xfrm>
            <a:off x="2551103" y="4286933"/>
            <a:ext cx="7052828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(Breadth-First Search)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너비 우선 탐색</a:t>
            </a: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457200" indent="-457200" algn="ctr">
              <a:buFontTx/>
              <a:buChar char="-"/>
            </a:pPr>
            <a:endParaRPr lang="en-US" altLang="ko-KR" sz="28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r>
              <a:rPr lang="en-US" altLang="ko-KR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(Depth-First Search) </a:t>
            </a:r>
            <a:r>
              <a:rPr lang="ko-KR" altLang="en-US" sz="2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깊이 우선 탐색</a:t>
            </a:r>
            <a:endParaRPr lang="ko-KR" altLang="en-US" sz="2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02681" y="930674"/>
            <a:ext cx="349675" cy="241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5444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2" y="2410466"/>
            <a:ext cx="349675" cy="241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386A19-D1F4-42E2-95C9-E7ABB9ACECED}"/>
              </a:ext>
            </a:extLst>
          </p:cNvPr>
          <p:cNvSpPr/>
          <p:nvPr/>
        </p:nvSpPr>
        <p:spPr>
          <a:xfrm>
            <a:off x="3465343" y="877900"/>
            <a:ext cx="5261312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(Depth-First Search) </a:t>
            </a: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깊이 우선 탐색</a:t>
            </a:r>
            <a:endParaRPr lang="ko-KR" altLang="en-US" sz="32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FF37CEC-9499-480D-BD58-4927A04F5EE0}"/>
              </a:ext>
            </a:extLst>
          </p:cNvPr>
          <p:cNvSpPr/>
          <p:nvPr/>
        </p:nvSpPr>
        <p:spPr>
          <a:xfrm>
            <a:off x="1750649" y="3244334"/>
            <a:ext cx="9198352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이름 그대로 깊이를 우선하여 탐색하는 것을 의미합니다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(?)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갈 수 있는 만큼 최대한 많이 가고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갈 수 없으면 이전 정점으로 돌아갑니다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 과정에서 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이용합니다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786175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5160975" y="3585561"/>
            <a:ext cx="473559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그래프를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탐색해봅시다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이를 위해 정점의 방문 여부를 체크하는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</a:t>
            </a:r>
            <a:r>
              <a:rPr lang="en-US" altLang="ko-KR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배열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과 </a:t>
            </a:r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위한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 필요합니다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0307476-20BB-40CE-BE2E-A97285869D50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C97D2AB-2E8E-441B-A530-D4E286822DA6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8CD6F170-1BFB-43D5-8848-A1E039D2302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7992C6A-76F4-43C1-BB66-4E58D649A3B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26B7792A-5FD4-4877-B93D-A45617F30A3A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C8496F84-AE8A-43B6-B1D4-7D9C3C2343AA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2A4746F-3706-4C43-A25B-548C2DD1A61E}"/>
              </a:ext>
            </a:extLst>
          </p:cNvPr>
          <p:cNvCxnSpPr>
            <a:stCxn id="31" idx="7"/>
            <a:endCxn id="30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8CBBBBCC-2402-41C6-9FE6-EA59FEE8863E}"/>
              </a:ext>
            </a:extLst>
          </p:cNvPr>
          <p:cNvCxnSpPr>
            <a:stCxn id="30" idx="4"/>
            <a:endCxn id="32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9952AE9-639F-45E7-83D8-88E4651F2F52}"/>
              </a:ext>
            </a:extLst>
          </p:cNvPr>
          <p:cNvCxnSpPr>
            <a:stCxn id="31" idx="5"/>
            <a:endCxn id="32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AD86A76-3E51-4A51-BD45-D149945FADBB}"/>
              </a:ext>
            </a:extLst>
          </p:cNvPr>
          <p:cNvCxnSpPr>
            <a:stCxn id="30" idx="6"/>
            <a:endCxn id="34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68D7696D-330E-40D1-821D-ED17B8CDF56A}"/>
              </a:ext>
            </a:extLst>
          </p:cNvPr>
          <p:cNvCxnSpPr>
            <a:stCxn id="32" idx="7"/>
            <a:endCxn id="33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D709C203-7967-45E2-94ED-51F1DF3AC685}"/>
              </a:ext>
            </a:extLst>
          </p:cNvPr>
          <p:cNvCxnSpPr>
            <a:stCxn id="32" idx="6"/>
            <a:endCxn id="34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8AEA256-5E96-465E-971A-6F1EB48ECAC0}"/>
              </a:ext>
            </a:extLst>
          </p:cNvPr>
          <p:cNvCxnSpPr>
            <a:stCxn id="33" idx="6"/>
            <a:endCxn id="34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타원 41">
            <a:extLst>
              <a:ext uri="{FF2B5EF4-FFF2-40B4-BE49-F238E27FC236}">
                <a16:creationId xmlns:a16="http://schemas.microsoft.com/office/drawing/2014/main" id="{F8CF0122-BCF5-419C-BE80-BA5CEFDCBC6D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493A18ED-CA6C-4C66-B113-8FAC1EC488D7}"/>
              </a:ext>
            </a:extLst>
          </p:cNvPr>
          <p:cNvCxnSpPr>
            <a:cxnSpLocks/>
            <a:stCxn id="34" idx="6"/>
            <a:endCxn id="42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111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37561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부터 탐색을 시작하겠습니다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b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탐색하고 있는 정점이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이므로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check[0] = 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방문 여부를 체크하고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3548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585547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3586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800885" y="962976"/>
            <a:ext cx="5902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;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439932" y="2532636"/>
            <a:ext cx="3312125" cy="32624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링크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좋은 코딩을 위한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13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가지 간단한 규칙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번역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  <a:t> “간단하고 단순하게”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E474C7-D6B6-4DC0-AC65-5F6027239E74}"/>
              </a:ext>
            </a:extLst>
          </p:cNvPr>
          <p:cNvSpPr/>
          <p:nvPr/>
        </p:nvSpPr>
        <p:spPr>
          <a:xfrm>
            <a:off x="5599706" y="592745"/>
            <a:ext cx="992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가볍게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읽을거리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42931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36776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마찬가지로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check[1]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기록하고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61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 1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6" name="표 10">
            <a:extLst>
              <a:ext uri="{FF2B5EF4-FFF2-40B4-BE49-F238E27FC236}">
                <a16:creationId xmlns:a16="http://schemas.microsoft.com/office/drawing/2014/main" id="{BEDBC92F-B785-4104-B922-48A2219E8C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8379938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12031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36776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check[2]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기록하고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873205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880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 1 2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78163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36776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check[3]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기록하고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57806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21435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 1 2 3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3006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36776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check[4]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기록하고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80682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24064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 1 2 3 4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049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36776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check[5]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기록하고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388637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2669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 1 2 3 4 5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16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2536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없기 때문에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한번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top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값인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24961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 1 2 3 4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3389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2536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없기 때문에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한번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top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값인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21435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 1 2 3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3176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2536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없기 때문에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한번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top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값인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880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 1 2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97994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2536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없기 때문에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한번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top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값인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61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 1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0662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2536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없기 때문에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한번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top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값인 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3548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 0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438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4392648" y="2817598"/>
            <a:ext cx="3406702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</a:t>
            </a:r>
            <a:endParaRPr lang="en-US" altLang="ko-KR" sz="9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Graph</a:t>
            </a:r>
          </a:p>
          <a:p>
            <a:pPr algn="ctr"/>
            <a:endParaRPr lang="en-US" altLang="ko-KR" sz="3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E2B364-59C5-4F91-B7EF-477E4CB6FAA2}"/>
              </a:ext>
            </a:extLst>
          </p:cNvPr>
          <p:cNvSpPr/>
          <p:nvPr/>
        </p:nvSpPr>
        <p:spPr>
          <a:xfrm>
            <a:off x="5737018" y="2429093"/>
            <a:ext cx="717964" cy="124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8189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791A78B-581B-4546-A9D4-875EF1766A14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C2020C6-6E5F-4030-AA8E-455146ED71B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5C6353E-45E4-49B8-8177-1C3E8835C9C2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B1438DC-0FC4-464B-B653-9FC9BF3F7E4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986B916-E68C-4139-A319-AB39ED95B208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6E1F957-02AF-40C8-A64A-2EC8EFA20E84}"/>
              </a:ext>
            </a:extLst>
          </p:cNvPr>
          <p:cNvCxnSpPr>
            <a:stCxn id="8" idx="7"/>
            <a:endCxn id="2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F27F140-1011-47EF-90DC-418EDB814087}"/>
              </a:ext>
            </a:extLst>
          </p:cNvPr>
          <p:cNvCxnSpPr>
            <a:stCxn id="2" idx="4"/>
            <a:endCxn id="9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35DC41-0029-4DC0-8ED3-34B1C9C2E834}"/>
              </a:ext>
            </a:extLst>
          </p:cNvPr>
          <p:cNvCxnSpPr>
            <a:stCxn id="8" idx="5"/>
            <a:endCxn id="9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3CE4E1-4B21-4B30-B46C-6C169CE5B30F}"/>
              </a:ext>
            </a:extLst>
          </p:cNvPr>
          <p:cNvCxnSpPr>
            <a:stCxn id="2" idx="6"/>
            <a:endCxn id="11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AF0F68B-0173-41ED-970F-1072A38DF88C}"/>
              </a:ext>
            </a:extLst>
          </p:cNvPr>
          <p:cNvCxnSpPr>
            <a:stCxn id="9" idx="7"/>
            <a:endCxn id="10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C856409-802D-42DE-86C7-BE01208316E7}"/>
              </a:ext>
            </a:extLst>
          </p:cNvPr>
          <p:cNvCxnSpPr>
            <a:stCxn id="9" idx="6"/>
            <a:endCxn id="11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BB5A5E0-5360-4BD1-95A0-F43336169FF7}"/>
              </a:ext>
            </a:extLst>
          </p:cNvPr>
          <p:cNvCxnSpPr>
            <a:stCxn id="10" idx="6"/>
            <a:endCxn id="11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2536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없기 때문에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한번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 스택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empty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이므로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탐색을 종료합니다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u="sng" dirty="0"/>
          </a:p>
        </p:txBody>
      </p:sp>
      <p:graphicFrame>
        <p:nvGraphicFramePr>
          <p:cNvPr id="15" name="표 10">
            <a:extLst>
              <a:ext uri="{FF2B5EF4-FFF2-40B4-BE49-F238E27FC236}">
                <a16:creationId xmlns:a16="http://schemas.microsoft.com/office/drawing/2014/main" id="{BC506AB1-773C-443C-AAEC-B5E1F636EBBE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0919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S:</a:t>
            </a:r>
            <a:endParaRPr lang="ko-KR" altLang="en-US" sz="2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959B060-3642-4FF3-8A97-5C837C3EB4C2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E4BD0E7-7154-4CDC-A59E-BC7F2ED7B25B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9422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386A19-D1F4-42E2-95C9-E7ABB9ACECED}"/>
              </a:ext>
            </a:extLst>
          </p:cNvPr>
          <p:cNvSpPr/>
          <p:nvPr/>
        </p:nvSpPr>
        <p:spPr>
          <a:xfrm>
            <a:off x="1749778" y="1132283"/>
            <a:ext cx="8692443" cy="4462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작동 과정을 정리해봅시다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514350" indent="-514350" algn="ctr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시작 정점을 스택에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방문 처리합니다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marL="514350" indent="-514350" algn="ctr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514350" indent="-514350" algn="ctr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스택의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TOP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정점에 방문하지 않은 인접한 정점이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하나라도 있으면</a:t>
            </a:r>
            <a:b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 정점을 스택에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방문 처리합니다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b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방문하지 않은 인접한 정점이 없으면 스택을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marL="514350" indent="-514350" algn="ctr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514350" indent="-514350" algn="ctr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번의 과정을 더 이상 수행할 수 없을 때까지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스택이 빌 때까지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)</a:t>
            </a:r>
            <a:b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반복합니다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7A0B101-334A-4467-93BF-BA10FE3B50CB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11709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386A19-D1F4-42E2-95C9-E7ABB9ACECED}"/>
              </a:ext>
            </a:extLst>
          </p:cNvPr>
          <p:cNvSpPr/>
          <p:nvPr/>
        </p:nvSpPr>
        <p:spPr>
          <a:xfrm>
            <a:off x="2804072" y="2720451"/>
            <a:ext cx="658385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어떻게 구현할 수 있을까요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D9A764C-5C3D-4166-A46E-A1201E8FBB32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13314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386A19-D1F4-42E2-95C9-E7ABB9ACECED}"/>
              </a:ext>
            </a:extLst>
          </p:cNvPr>
          <p:cNvSpPr/>
          <p:nvPr/>
        </p:nvSpPr>
        <p:spPr>
          <a:xfrm>
            <a:off x="2804072" y="1187284"/>
            <a:ext cx="658385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어떻게 구현할 수 있을까요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7AA8A90-1ACC-4026-A3FF-78C6A9DB722D}"/>
              </a:ext>
            </a:extLst>
          </p:cNvPr>
          <p:cNvSpPr/>
          <p:nvPr/>
        </p:nvSpPr>
        <p:spPr>
          <a:xfrm flipV="1">
            <a:off x="5921161" y="2294113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78807CA-B165-44A9-8196-54E053EB0CD1}"/>
              </a:ext>
            </a:extLst>
          </p:cNvPr>
          <p:cNvSpPr/>
          <p:nvPr/>
        </p:nvSpPr>
        <p:spPr>
          <a:xfrm>
            <a:off x="3177571" y="3429000"/>
            <a:ext cx="58368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재귀를 이용하여 구현하는 것이 포인트입니다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앞서 배운 인접 행렬과 인접 리스트를 활용하여 구현해봅시다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299BF1B-62A4-45E8-B642-4C6C55E89F9E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58802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78807CA-B165-44A9-8196-54E053EB0CD1}"/>
              </a:ext>
            </a:extLst>
          </p:cNvPr>
          <p:cNvSpPr/>
          <p:nvPr/>
        </p:nvSpPr>
        <p:spPr>
          <a:xfrm>
            <a:off x="6898499" y="2101061"/>
            <a:ext cx="41504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코드는 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이용하여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구현한 것입니다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재귀 함수를 이용하여 구현할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pic>
        <p:nvPicPr>
          <p:cNvPr id="6" name="그림 5" descr="노트북, 컴퓨터, 앉아있는, 화면이(가) 표시된 사진&#10;&#10;자동 생성된 설명">
            <a:extLst>
              <a:ext uri="{FF2B5EF4-FFF2-40B4-BE49-F238E27FC236}">
                <a16:creationId xmlns:a16="http://schemas.microsoft.com/office/drawing/2014/main" id="{1881D012-326A-4568-80A4-A54B7B338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093" y="1414396"/>
            <a:ext cx="6445093" cy="423278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C0176D9-EFF0-42B5-8AAC-6F2E70F3FD83}"/>
              </a:ext>
            </a:extLst>
          </p:cNvPr>
          <p:cNvSpPr/>
          <p:nvPr/>
        </p:nvSpPr>
        <p:spPr>
          <a:xfrm>
            <a:off x="5786014" y="4272529"/>
            <a:ext cx="6375463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Q.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아니 왜 스택 사용 안하나요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342900" indent="-342900">
              <a:buAutoNum type="alphaUcPeriod"/>
            </a:pP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물론 명시적으로 스택을 사용해서 구현해도 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하지만 코드의 가독성이나 편의를 위해 재귀 호출을 사용하였습니다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왜냐하면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“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재귀 호출이 결국 스택에 기반하기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”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때문입니다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8136C4D-0272-49F4-A7F0-85612DE2E6E0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49192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78807CA-B165-44A9-8196-54E053EB0CD1}"/>
              </a:ext>
            </a:extLst>
          </p:cNvPr>
          <p:cNvSpPr/>
          <p:nvPr/>
        </p:nvSpPr>
        <p:spPr>
          <a:xfrm>
            <a:off x="6766075" y="2719828"/>
            <a:ext cx="455284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코드는 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이용하여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구현한 것입니다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 구현과 유사합니다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pic>
        <p:nvPicPr>
          <p:cNvPr id="4" name="그림 3" descr="노트북, 컴퓨터, 앉아있는, 화면이(가) 표시된 사진&#10;&#10;자동 생성된 설명">
            <a:extLst>
              <a:ext uri="{FF2B5EF4-FFF2-40B4-BE49-F238E27FC236}">
                <a16:creationId xmlns:a16="http://schemas.microsoft.com/office/drawing/2014/main" id="{347966EA-0AA2-4056-B2F1-3B92B545A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375" y="1174547"/>
            <a:ext cx="6307020" cy="450890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51C0741-5A0F-467F-AFA1-AE9488A769C6}"/>
              </a:ext>
            </a:extLst>
          </p:cNvPr>
          <p:cNvSpPr/>
          <p:nvPr/>
        </p:nvSpPr>
        <p:spPr>
          <a:xfrm>
            <a:off x="183983" y="274253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33699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2" y="2410466"/>
            <a:ext cx="349675" cy="241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386A19-D1F4-42E2-95C9-E7ABB9ACECED}"/>
              </a:ext>
            </a:extLst>
          </p:cNvPr>
          <p:cNvSpPr/>
          <p:nvPr/>
        </p:nvSpPr>
        <p:spPr>
          <a:xfrm>
            <a:off x="3321811" y="877900"/>
            <a:ext cx="554837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(Breadth-First Search) </a:t>
            </a: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너비 우선 탐색</a:t>
            </a:r>
            <a:endParaRPr lang="ko-KR" altLang="en-US" sz="32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FF37CEC-9499-480D-BD58-4927A04F5EE0}"/>
              </a:ext>
            </a:extLst>
          </p:cNvPr>
          <p:cNvSpPr/>
          <p:nvPr/>
        </p:nvSpPr>
        <p:spPr>
          <a:xfrm>
            <a:off x="1885304" y="3244334"/>
            <a:ext cx="8929047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와 다르게 너비를 우선하여 탐색하는 방식입니다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정점에서 인접한 정점을 모두 방문한 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정점으로 넘어갑니다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 과정에서 </a:t>
            </a:r>
            <a:r>
              <a:rPr lang="ko-KR" altLang="en-US" sz="4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이용합니다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773120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5160975" y="3585561"/>
            <a:ext cx="459132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그래프를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탐색해봅시다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이를 위해 정점의 방문 여부를 체크하는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</a:t>
            </a:r>
            <a:r>
              <a:rPr lang="en-US" altLang="ko-KR" u="sng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]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배열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과 </a:t>
            </a:r>
            <a:r>
              <a:rPr lang="en-US" altLang="ko-KR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위한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 필요합니다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0307476-20BB-40CE-BE2E-A97285869D50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C97D2AB-2E8E-441B-A530-D4E286822DA6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8CD6F170-1BFB-43D5-8848-A1E039D23024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7992C6A-76F4-43C1-BB66-4E58D649A3B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26B7792A-5FD4-4877-B93D-A45617F30A3A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C8496F84-AE8A-43B6-B1D4-7D9C3C2343AA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2A4746F-3706-4C43-A25B-548C2DD1A61E}"/>
              </a:ext>
            </a:extLst>
          </p:cNvPr>
          <p:cNvCxnSpPr>
            <a:stCxn id="31" idx="7"/>
            <a:endCxn id="30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8CBBBBCC-2402-41C6-9FE6-EA59FEE8863E}"/>
              </a:ext>
            </a:extLst>
          </p:cNvPr>
          <p:cNvCxnSpPr>
            <a:stCxn id="30" idx="4"/>
            <a:endCxn id="32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9952AE9-639F-45E7-83D8-88E4651F2F52}"/>
              </a:ext>
            </a:extLst>
          </p:cNvPr>
          <p:cNvCxnSpPr>
            <a:stCxn id="31" idx="5"/>
            <a:endCxn id="32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AD86A76-3E51-4A51-BD45-D149945FADBB}"/>
              </a:ext>
            </a:extLst>
          </p:cNvPr>
          <p:cNvCxnSpPr>
            <a:stCxn id="30" idx="6"/>
            <a:endCxn id="34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68D7696D-330E-40D1-821D-ED17B8CDF56A}"/>
              </a:ext>
            </a:extLst>
          </p:cNvPr>
          <p:cNvCxnSpPr>
            <a:stCxn id="32" idx="7"/>
            <a:endCxn id="33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D709C203-7967-45E2-94ED-51F1DF3AC685}"/>
              </a:ext>
            </a:extLst>
          </p:cNvPr>
          <p:cNvCxnSpPr>
            <a:stCxn id="32" idx="6"/>
            <a:endCxn id="34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8AEA256-5E96-465E-971A-6F1EB48ECAC0}"/>
              </a:ext>
            </a:extLst>
          </p:cNvPr>
          <p:cNvCxnSpPr>
            <a:stCxn id="33" idx="6"/>
            <a:endCxn id="34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타원 41">
            <a:extLst>
              <a:ext uri="{FF2B5EF4-FFF2-40B4-BE49-F238E27FC236}">
                <a16:creationId xmlns:a16="http://schemas.microsoft.com/office/drawing/2014/main" id="{F8CF0122-BCF5-419C-BE80-BA5CEFDCBC6D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493A18ED-CA6C-4C66-B113-8FAC1EC488D7}"/>
              </a:ext>
            </a:extLst>
          </p:cNvPr>
          <p:cNvCxnSpPr>
            <a:cxnSpLocks/>
            <a:stCxn id="34" idx="6"/>
            <a:endCxn id="42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62020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37561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부터 탐색을 시작하겠습니다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b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현재 탐색하고 있는 정점이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이므로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check[0] = 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방문 여부를 체크하고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3163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0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02743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34606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해당 값인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check[1] = 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방문 여부를 체크하고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3163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1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2373660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637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4735D5A-7FB3-4A87-98E4-3D4CC6FA1D3D}"/>
              </a:ext>
            </a:extLst>
          </p:cNvPr>
          <p:cNvSpPr/>
          <p:nvPr/>
        </p:nvSpPr>
        <p:spPr>
          <a:xfrm>
            <a:off x="5685984" y="640429"/>
            <a:ext cx="5303520" cy="2514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1E955DC-4AA9-4F17-A150-B46C4D483D95}"/>
              </a:ext>
            </a:extLst>
          </p:cNvPr>
          <p:cNvSpPr/>
          <p:nvPr/>
        </p:nvSpPr>
        <p:spPr>
          <a:xfrm>
            <a:off x="1456378" y="2502488"/>
            <a:ext cx="239681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</a:t>
            </a:r>
            <a:endParaRPr lang="en-US" altLang="ko-KR" sz="6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1663795" y="3648876"/>
            <a:ext cx="991380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(Node, Vertex)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와 그 노드를 연결하는 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(Edge)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하나로 모아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놓은 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자료 구조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(Data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Structure)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86421B-8C47-4C3F-8BAD-96AA0ADBD8C8}"/>
              </a:ext>
            </a:extLst>
          </p:cNvPr>
          <p:cNvSpPr/>
          <p:nvPr/>
        </p:nvSpPr>
        <p:spPr>
          <a:xfrm flipV="1">
            <a:off x="1311601" y="2776791"/>
            <a:ext cx="91409" cy="378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6" descr="그래프 자료구조에 대한 이미지 검색결과">
            <a:extLst>
              <a:ext uri="{FF2B5EF4-FFF2-40B4-BE49-F238E27FC236}">
                <a16:creationId xmlns:a16="http://schemas.microsoft.com/office/drawing/2014/main" id="{06A19E3F-836F-4BCC-A897-C68A4E9FD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05493" y="835217"/>
            <a:ext cx="4733982" cy="2045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30935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07675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check[2] = 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방문 여부를 체크하고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5792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1 2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379295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23644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07675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그리고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check[4] = 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방문 여부를 체크하고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8421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1 2 4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860483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42404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894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더 이상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 없으므로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 값인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5792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2 4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596599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894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더 이상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 없으므로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 값인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3163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4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10548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375615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check[3] = 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방문 여부를 체크하고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5792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4 3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2373976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074115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894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더 이상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 없으므로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 값인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3163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3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07518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375615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정점인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방문합니다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check[5] = 1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방문 여부를 체크하고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5792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3 5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053623"/>
              </p:ext>
            </p:extLst>
          </p:nvPr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953271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894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더 이상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 없으므로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 값인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이동합니다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13163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5 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546343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75C9B2E-E6E4-4627-9E9C-B05AA5495593}"/>
              </a:ext>
            </a:extLst>
          </p:cNvPr>
          <p:cNvSpPr/>
          <p:nvPr/>
        </p:nvSpPr>
        <p:spPr>
          <a:xfrm>
            <a:off x="6804651" y="2079850"/>
            <a:ext cx="488948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더 이상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인접한 방문하지 않은 정점이 없으므로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empty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이므로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탐색을 종료합니다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u="sng" dirty="0"/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E2E610-4B14-4DC3-AC88-A45EF036A1B3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4B84FBE-E10F-4EA3-80F0-01BB4555DA38}"/>
              </a:ext>
            </a:extLst>
          </p:cNvPr>
          <p:cNvSpPr/>
          <p:nvPr/>
        </p:nvSpPr>
        <p:spPr>
          <a:xfrm>
            <a:off x="7183601" y="5510409"/>
            <a:ext cx="963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Q: </a:t>
            </a:r>
            <a:endParaRPr lang="ko-KR" altLang="en-US" sz="24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E13227C-335C-4A14-AFC1-CCB6DA0EF1EA}"/>
              </a:ext>
            </a:extLst>
          </p:cNvPr>
          <p:cNvSpPr/>
          <p:nvPr/>
        </p:nvSpPr>
        <p:spPr>
          <a:xfrm>
            <a:off x="1546773" y="139655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50FA1CE-E438-4D1D-823A-040C64846D23}"/>
              </a:ext>
            </a:extLst>
          </p:cNvPr>
          <p:cNvSpPr/>
          <p:nvPr/>
        </p:nvSpPr>
        <p:spPr>
          <a:xfrm>
            <a:off x="498587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A694544-E5CB-4618-97A7-13CD4D1C312A}"/>
              </a:ext>
            </a:extLst>
          </p:cNvPr>
          <p:cNvSpPr/>
          <p:nvPr/>
        </p:nvSpPr>
        <p:spPr>
          <a:xfrm>
            <a:off x="1546773" y="3409480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EC8BCEC-F4AC-4708-99C7-A0C34A867128}"/>
              </a:ext>
            </a:extLst>
          </p:cNvPr>
          <p:cNvSpPr/>
          <p:nvPr/>
        </p:nvSpPr>
        <p:spPr>
          <a:xfrm>
            <a:off x="2382671" y="2403016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54F3206-9242-4759-AED9-D0953C6FBDAF}"/>
              </a:ext>
            </a:extLst>
          </p:cNvPr>
          <p:cNvSpPr/>
          <p:nvPr/>
        </p:nvSpPr>
        <p:spPr>
          <a:xfrm>
            <a:off x="4078241" y="2454363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7AF359E-EEB3-401B-B662-6DB8A31117A0}"/>
              </a:ext>
            </a:extLst>
          </p:cNvPr>
          <p:cNvCxnSpPr>
            <a:stCxn id="29" idx="7"/>
            <a:endCxn id="28" idx="3"/>
          </p:cNvCxnSpPr>
          <p:nvPr/>
        </p:nvCxnSpPr>
        <p:spPr>
          <a:xfrm flipV="1">
            <a:off x="1106466" y="2004432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8AF6A4-48B4-4BC7-9C28-DF72A61172F9}"/>
              </a:ext>
            </a:extLst>
          </p:cNvPr>
          <p:cNvCxnSpPr>
            <a:stCxn id="28" idx="4"/>
            <a:endCxn id="30" idx="0"/>
          </p:cNvCxnSpPr>
          <p:nvPr/>
        </p:nvCxnSpPr>
        <p:spPr>
          <a:xfrm>
            <a:off x="1902860" y="2108727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0F9D60C-4218-4D9D-892F-49CADDAF8875}"/>
              </a:ext>
            </a:extLst>
          </p:cNvPr>
          <p:cNvCxnSpPr>
            <a:stCxn id="29" idx="5"/>
            <a:endCxn id="30" idx="1"/>
          </p:cNvCxnSpPr>
          <p:nvPr/>
        </p:nvCxnSpPr>
        <p:spPr>
          <a:xfrm>
            <a:off x="1106466" y="3062242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9F4AEA0-A2E1-45BC-B32B-F1DCA94689BB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2258947" y="1752640"/>
            <a:ext cx="1923589" cy="8060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5CF165-214A-43E3-B069-6120F221D193}"/>
              </a:ext>
            </a:extLst>
          </p:cNvPr>
          <p:cNvCxnSpPr>
            <a:stCxn id="30" idx="7"/>
            <a:endCxn id="31" idx="3"/>
          </p:cNvCxnSpPr>
          <p:nvPr/>
        </p:nvCxnSpPr>
        <p:spPr>
          <a:xfrm flipV="1">
            <a:off x="2154652" y="3010895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E6C7E6-3D73-4FC8-9BD7-97024E4FDF6C}"/>
              </a:ext>
            </a:extLst>
          </p:cNvPr>
          <p:cNvCxnSpPr>
            <a:stCxn id="30" idx="6"/>
            <a:endCxn id="32" idx="3"/>
          </p:cNvCxnSpPr>
          <p:nvPr/>
        </p:nvCxnSpPr>
        <p:spPr>
          <a:xfrm flipV="1">
            <a:off x="2258947" y="3062242"/>
            <a:ext cx="1923589" cy="703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25781E-C5BB-4C94-9C43-431E24EFDCE3}"/>
              </a:ext>
            </a:extLst>
          </p:cNvPr>
          <p:cNvCxnSpPr>
            <a:stCxn id="31" idx="6"/>
            <a:endCxn id="32" idx="2"/>
          </p:cNvCxnSpPr>
          <p:nvPr/>
        </p:nvCxnSpPr>
        <p:spPr>
          <a:xfrm>
            <a:off x="3094845" y="2759103"/>
            <a:ext cx="983396" cy="51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53314B67-7F2E-454C-8926-81881C79A5C3}"/>
              </a:ext>
            </a:extLst>
          </p:cNvPr>
          <p:cNvSpPr/>
          <p:nvPr/>
        </p:nvSpPr>
        <p:spPr>
          <a:xfrm>
            <a:off x="5395741" y="2454688"/>
            <a:ext cx="712174" cy="71217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4A52198-DF66-459A-AC83-C1DB09125D41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4790415" y="2810450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2" name="표 10">
            <a:extLst>
              <a:ext uri="{FF2B5EF4-FFF2-40B4-BE49-F238E27FC236}">
                <a16:creationId xmlns:a16="http://schemas.microsoft.com/office/drawing/2014/main" id="{C7CC23A8-5BEF-49B4-8BE0-247D89B4009D}"/>
              </a:ext>
            </a:extLst>
          </p:cNvPr>
          <p:cNvGraphicFramePr>
            <a:graphicFrameLocks noGrp="1"/>
          </p:cNvGraphicFramePr>
          <p:nvPr/>
        </p:nvGraphicFramePr>
        <p:xfrm>
          <a:off x="338170" y="5510409"/>
          <a:ext cx="6385764" cy="731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961567049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40159917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194905113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644909400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27867684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9590227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225881028"/>
                    </a:ext>
                  </a:extLst>
                </a:gridCol>
              </a:tblGrid>
              <a:tr h="1729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933521"/>
                  </a:ext>
                </a:extLst>
              </a:tr>
              <a:tr h="172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check[</a:t>
                      </a:r>
                      <a:r>
                        <a:rPr lang="en-US" altLang="ko-KR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</a:t>
                      </a:r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]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93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907833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386A19-D1F4-42E2-95C9-E7ABB9ACECED}"/>
              </a:ext>
            </a:extLst>
          </p:cNvPr>
          <p:cNvSpPr/>
          <p:nvPr/>
        </p:nvSpPr>
        <p:spPr>
          <a:xfrm>
            <a:off x="1641833" y="1132283"/>
            <a:ext cx="8908336" cy="4462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작동 과정을 정리해봅시다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514350" indent="-514350" algn="ctr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시작 정점을 큐에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방문 처리합니다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marL="514350" indent="-514350" algn="ctr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514350" indent="-514350" algn="ctr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큐에서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한 정점에 방문하지 않은 인접한 정점이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하나라도 있으면</a:t>
            </a:r>
            <a:b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 정점을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Push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하고 방문 처리합니다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b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만약 방문하지 않은 인접 정점이 없으면 큐를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POP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marL="514350" indent="-514350" algn="ctr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514350" indent="-514350" algn="ctr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번의 과정을 더 이상 수행할 수 없을 때까지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큐가 빌 때까지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)</a:t>
            </a:r>
            <a:b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반복합니다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7A0B101-334A-4467-93BF-BA10FE3B50CB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3106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924435" y="2646551"/>
            <a:ext cx="3756156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지하철 노선도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도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그래프의 한 종류입니다</a:t>
            </a:r>
            <a:r>
              <a:rPr lang="en-US" altLang="ko-KR" sz="2400" u="sng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전 슬라이드의 그래프 정의를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다시 생각해봅시다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ko-KR" altLang="en-US" sz="2400" dirty="0"/>
          </a:p>
        </p:txBody>
      </p:sp>
      <p:pic>
        <p:nvPicPr>
          <p:cNvPr id="6" name="Picture 2" descr="지하철 노선도 자료구조에 대한 이미지 검색결과">
            <a:extLst>
              <a:ext uri="{FF2B5EF4-FFF2-40B4-BE49-F238E27FC236}">
                <a16:creationId xmlns:a16="http://schemas.microsoft.com/office/drawing/2014/main" id="{C1FC69A9-C5D3-4799-AEB9-6F17D06A5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525" y="1061335"/>
            <a:ext cx="5841336" cy="473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52873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386A19-D1F4-42E2-95C9-E7ABB9ACECED}"/>
              </a:ext>
            </a:extLst>
          </p:cNvPr>
          <p:cNvSpPr/>
          <p:nvPr/>
        </p:nvSpPr>
        <p:spPr>
          <a:xfrm>
            <a:off x="2822507" y="2720451"/>
            <a:ext cx="654698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어떻게 구현할 수 있을까요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D9A764C-5C3D-4166-A46E-A1201E8FBB32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127957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386A19-D1F4-42E2-95C9-E7ABB9ACECED}"/>
              </a:ext>
            </a:extLst>
          </p:cNvPr>
          <p:cNvSpPr/>
          <p:nvPr/>
        </p:nvSpPr>
        <p:spPr>
          <a:xfrm>
            <a:off x="2822507" y="1187284"/>
            <a:ext cx="654698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어떻게 구현할 수 있을까요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7AA8A90-1ACC-4026-A3FF-78C6A9DB722D}"/>
              </a:ext>
            </a:extLst>
          </p:cNvPr>
          <p:cNvSpPr/>
          <p:nvPr/>
        </p:nvSpPr>
        <p:spPr>
          <a:xfrm flipV="1">
            <a:off x="5921161" y="2294113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78807CA-B165-44A9-8196-54E053EB0CD1}"/>
              </a:ext>
            </a:extLst>
          </p:cNvPr>
          <p:cNvSpPr/>
          <p:nvPr/>
        </p:nvSpPr>
        <p:spPr>
          <a:xfrm>
            <a:off x="3177571" y="3429000"/>
            <a:ext cx="58368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큐를 이용하여 구현하는 것이 포인트입니다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앞서 배운 인접 행렬과 인접 리스트를 활용하여 구현해봅시다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299BF1B-62A4-45E8-B642-4C6C55E89F9E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47430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78807CA-B165-44A9-8196-54E053EB0CD1}"/>
              </a:ext>
            </a:extLst>
          </p:cNvPr>
          <p:cNvSpPr/>
          <p:nvPr/>
        </p:nvSpPr>
        <p:spPr>
          <a:xfrm>
            <a:off x="6663368" y="2828835"/>
            <a:ext cx="41504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코드는 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행렬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이용하여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구현한 것입니다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큐를 이용하여 구현할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8136C4D-0272-49F4-A7F0-85612DE2E6E0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pic>
        <p:nvPicPr>
          <p:cNvPr id="4" name="그림 3" descr="노트북이(가) 표시된 사진&#10;&#10;자동 생성된 설명">
            <a:extLst>
              <a:ext uri="{FF2B5EF4-FFF2-40B4-BE49-F238E27FC236}">
                <a16:creationId xmlns:a16="http://schemas.microsoft.com/office/drawing/2014/main" id="{3DBA65F4-005B-4736-B93A-603645CA3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335" y="1031857"/>
            <a:ext cx="5174734" cy="453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79609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78807CA-B165-44A9-8196-54E053EB0CD1}"/>
              </a:ext>
            </a:extLst>
          </p:cNvPr>
          <p:cNvSpPr/>
          <p:nvPr/>
        </p:nvSpPr>
        <p:spPr>
          <a:xfrm>
            <a:off x="6462192" y="2828835"/>
            <a:ext cx="455284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코드는 </a:t>
            </a:r>
            <a:r>
              <a:rPr lang="ko-KR" altLang="en-US" sz="3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를 이용하여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구현한 것입니다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큐를 이용하여 구현할 수 있습니다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8136C4D-0272-49F4-A7F0-85612DE2E6E0}"/>
              </a:ext>
            </a:extLst>
          </p:cNvPr>
          <p:cNvSpPr/>
          <p:nvPr/>
        </p:nvSpPr>
        <p:spPr>
          <a:xfrm>
            <a:off x="183983" y="274253"/>
            <a:ext cx="606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endParaRPr lang="ko-KR" altLang="en-US" dirty="0"/>
          </a:p>
        </p:txBody>
      </p:sp>
      <p:pic>
        <p:nvPicPr>
          <p:cNvPr id="5" name="그림 4" descr="스크린샷, 노트북이(가) 표시된 사진&#10;&#10;자동 생성된 설명">
            <a:extLst>
              <a:ext uri="{FF2B5EF4-FFF2-40B4-BE49-F238E27FC236}">
                <a16:creationId xmlns:a16="http://schemas.microsoft.com/office/drawing/2014/main" id="{0F2685E7-38F5-4C4B-AE9B-AA7EB13F4F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83" y="1149532"/>
            <a:ext cx="5139432" cy="492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77793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F27104-48FB-436F-B002-D1F0F2C5E325}"/>
              </a:ext>
            </a:extLst>
          </p:cNvPr>
          <p:cNvSpPr/>
          <p:nvPr/>
        </p:nvSpPr>
        <p:spPr>
          <a:xfrm>
            <a:off x="7736662" y="1400736"/>
            <a:ext cx="2566728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너비 우선 탐색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</a:p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A7A4761-ECE2-44C8-9BB7-A0FA2D897CD6}"/>
              </a:ext>
            </a:extLst>
          </p:cNvPr>
          <p:cNvSpPr/>
          <p:nvPr/>
        </p:nvSpPr>
        <p:spPr>
          <a:xfrm>
            <a:off x="1770789" y="1400736"/>
            <a:ext cx="2566728" cy="1354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깊이 우선 탐색</a:t>
            </a:r>
            <a:endParaRPr lang="en-US" altLang="ko-KR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</a:t>
            </a:r>
          </a:p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E21BF2-0553-40AA-95A5-583BF24B9C0F}"/>
              </a:ext>
            </a:extLst>
          </p:cNvPr>
          <p:cNvSpPr/>
          <p:nvPr/>
        </p:nvSpPr>
        <p:spPr>
          <a:xfrm>
            <a:off x="5755584" y="1449759"/>
            <a:ext cx="5566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VS</a:t>
            </a:r>
            <a:endParaRPr lang="ko-KR" altLang="en-US" sz="2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CD7079B-0E17-4941-9B28-6D8E2667EAC0}"/>
              </a:ext>
            </a:extLst>
          </p:cNvPr>
          <p:cNvSpPr/>
          <p:nvPr/>
        </p:nvSpPr>
        <p:spPr>
          <a:xfrm>
            <a:off x="35043" y="2886870"/>
            <a:ext cx="11965135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우선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DFS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모두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시간 복잡도는 인접 행렬을 사용하면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O(V^2), 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 리스트를 사용하면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O(V+E)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 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왜 그럴까요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 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한번 생각해봅시다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!)</a:t>
            </a:r>
          </a:p>
          <a:p>
            <a:pPr algn="ctr"/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즉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시간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&amp;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공간 성능적인 측면에서 두 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BFS, DFS 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알고리즘은 유사한 것을 알 수 있습니다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그렇다면 기능적인 측면에서의 장단점은 어떻게 될까요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BFS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경우 최단 거리 탐색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DFS</a:t>
            </a:r>
            <a:r>
              <a:rPr lang="ko-KR" altLang="en-US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경우 가중치 탐색 등에 유리합니다</a:t>
            </a:r>
            <a:r>
              <a:rPr lang="en-US" altLang="ko-KR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즉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 유형에 따라 적절한 탐색 알고리즘을 사용하면 문제를 보다 수월하게 해결할 수 있습니다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자세한 내용은 앞으로 문제를 풀어보며 알아보겠습니다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0359035-73C1-4793-A43C-23EBE9AF3367}"/>
              </a:ext>
            </a:extLst>
          </p:cNvPr>
          <p:cNvSpPr/>
          <p:nvPr/>
        </p:nvSpPr>
        <p:spPr>
          <a:xfrm flipV="1">
            <a:off x="5612794" y="2293288"/>
            <a:ext cx="842273" cy="211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72402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687597" y="2160709"/>
            <a:ext cx="281679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1260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DFS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와 </a:t>
            </a:r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BFS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7879593" cy="5016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https://www.acmicpc.net/problem/1260</a:t>
            </a:r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593547" y="4839962"/>
            <a:ext cx="5004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앞서 배운 개념들을 확인하는 간단한 문제입니다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6500205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230743" y="2160709"/>
            <a:ext cx="373050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11724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연결 요소의 개수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8124853" cy="5509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https://www.acmicpc.net/problem/11724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526707" y="4839962"/>
            <a:ext cx="51385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연결 요소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(Connected Component)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가 무엇인지는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다음 슬라이드에서 알아봅시다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7119220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596499" y="486585"/>
            <a:ext cx="99899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?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526412" y="2142052"/>
            <a:ext cx="513916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연결 요소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(Connected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Component)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란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8B05E68-21FF-4989-AC80-E2E6999415B2}"/>
              </a:ext>
            </a:extLst>
          </p:cNvPr>
          <p:cNvSpPr/>
          <p:nvPr/>
        </p:nvSpPr>
        <p:spPr>
          <a:xfrm>
            <a:off x="5774501" y="3623449"/>
            <a:ext cx="6074099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왼쪽과 같이 그래프가 나누어진 경우도 있습니다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이때 각각의 그래프를 연결 요소라고 합니다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자세한 정의는 다음 </a:t>
            </a:r>
            <a:r>
              <a:rPr lang="ko-KR" altLang="en-US" sz="2400" b="1" i="1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링크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Connected Component 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설명을 참고해주세요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F63AE83-38EC-4EF3-B5C4-81F7E87F2E8D}"/>
              </a:ext>
            </a:extLst>
          </p:cNvPr>
          <p:cNvSpPr/>
          <p:nvPr/>
        </p:nvSpPr>
        <p:spPr>
          <a:xfrm>
            <a:off x="1266166" y="2912410"/>
            <a:ext cx="712174" cy="71217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09D49DD-1C50-4279-9690-E040110FABA0}"/>
              </a:ext>
            </a:extLst>
          </p:cNvPr>
          <p:cNvSpPr/>
          <p:nvPr/>
        </p:nvSpPr>
        <p:spPr>
          <a:xfrm>
            <a:off x="217980" y="3970220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35231E9-046F-40C1-95A6-EDDB0AAF0E18}"/>
              </a:ext>
            </a:extLst>
          </p:cNvPr>
          <p:cNvSpPr/>
          <p:nvPr/>
        </p:nvSpPr>
        <p:spPr>
          <a:xfrm>
            <a:off x="1266166" y="4925337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B1E653B-A04A-4249-A61A-1C809766E1B9}"/>
              </a:ext>
            </a:extLst>
          </p:cNvPr>
          <p:cNvSpPr/>
          <p:nvPr/>
        </p:nvSpPr>
        <p:spPr>
          <a:xfrm>
            <a:off x="2102064" y="391887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8A3F310-E4E1-45C7-9A18-B4DEB1489958}"/>
              </a:ext>
            </a:extLst>
          </p:cNvPr>
          <p:cNvSpPr/>
          <p:nvPr/>
        </p:nvSpPr>
        <p:spPr>
          <a:xfrm>
            <a:off x="3493035" y="3918548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E64EEF6-220C-4EBB-9350-AF4B8E7F64D4}"/>
              </a:ext>
            </a:extLst>
          </p:cNvPr>
          <p:cNvCxnSpPr>
            <a:stCxn id="9" idx="7"/>
            <a:endCxn id="8" idx="3"/>
          </p:cNvCxnSpPr>
          <p:nvPr/>
        </p:nvCxnSpPr>
        <p:spPr>
          <a:xfrm flipV="1">
            <a:off x="825859" y="3520289"/>
            <a:ext cx="544602" cy="554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13BAA41-A2AC-4AA6-B592-7E1408402C0C}"/>
              </a:ext>
            </a:extLst>
          </p:cNvPr>
          <p:cNvCxnSpPr>
            <a:stCxn id="8" idx="4"/>
            <a:endCxn id="10" idx="0"/>
          </p:cNvCxnSpPr>
          <p:nvPr/>
        </p:nvCxnSpPr>
        <p:spPr>
          <a:xfrm>
            <a:off x="1622253" y="3624584"/>
            <a:ext cx="0" cy="13007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6D9D8A5-3013-449D-B5BC-B50CDF182EB9}"/>
              </a:ext>
            </a:extLst>
          </p:cNvPr>
          <p:cNvCxnSpPr>
            <a:stCxn id="9" idx="5"/>
            <a:endCxn id="10" idx="1"/>
          </p:cNvCxnSpPr>
          <p:nvPr/>
        </p:nvCxnSpPr>
        <p:spPr>
          <a:xfrm>
            <a:off x="825859" y="4578099"/>
            <a:ext cx="544602" cy="451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730449C-90FC-4328-BB2A-3B995566D6EB}"/>
              </a:ext>
            </a:extLst>
          </p:cNvPr>
          <p:cNvCxnSpPr>
            <a:stCxn id="10" idx="7"/>
            <a:endCxn id="11" idx="3"/>
          </p:cNvCxnSpPr>
          <p:nvPr/>
        </p:nvCxnSpPr>
        <p:spPr>
          <a:xfrm flipV="1">
            <a:off x="1874045" y="4526752"/>
            <a:ext cx="332314" cy="50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F3382129-FFB0-4777-A40F-5688A8180E83}"/>
              </a:ext>
            </a:extLst>
          </p:cNvPr>
          <p:cNvSpPr/>
          <p:nvPr/>
        </p:nvSpPr>
        <p:spPr>
          <a:xfrm>
            <a:off x="4810535" y="3918873"/>
            <a:ext cx="712174" cy="71217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03C2B1A-F2BA-48BD-84E6-9F40EB9A0FE3}"/>
              </a:ext>
            </a:extLst>
          </p:cNvPr>
          <p:cNvCxnSpPr>
            <a:cxnSpLocks/>
            <a:stCxn id="12" idx="6"/>
            <a:endCxn id="20" idx="2"/>
          </p:cNvCxnSpPr>
          <p:nvPr/>
        </p:nvCxnSpPr>
        <p:spPr>
          <a:xfrm>
            <a:off x="4205209" y="4274635"/>
            <a:ext cx="605326" cy="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45652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634171" y="834075"/>
            <a:ext cx="9236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*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4661950" y="2160709"/>
            <a:ext cx="286809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연습 문제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1707</a:t>
            </a:r>
            <a:r>
              <a:rPr lang="ko-KR" altLang="en-US" sz="24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번 이분 그래프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B413A6-B89C-47B0-BC46-3E0BD8EE6D68}"/>
              </a:ext>
            </a:extLst>
          </p:cNvPr>
          <p:cNvSpPr/>
          <p:nvPr/>
        </p:nvSpPr>
        <p:spPr>
          <a:xfrm>
            <a:off x="2346728" y="3224136"/>
            <a:ext cx="7879593" cy="60016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https://www.acmicpc.net/problem/1707</a:t>
            </a: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br>
              <a:rPr lang="en-US" altLang="ko-KR" sz="3200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</a:rPr>
            </a:br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6CC03B-0A52-4166-ADDC-173D16F9028A}"/>
              </a:ext>
            </a:extLst>
          </p:cNvPr>
          <p:cNvSpPr/>
          <p:nvPr/>
        </p:nvSpPr>
        <p:spPr>
          <a:xfrm>
            <a:off x="3858307" y="4839962"/>
            <a:ext cx="44753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이분 그래프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(Bipartite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Graph)</a:t>
            </a:r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가 무엇인지는</a:t>
            </a:r>
            <a:endParaRPr lang="en-US" altLang="ko-KR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다음 슬라이드에서 알아봅시다</a:t>
            </a:r>
            <a:r>
              <a:rPr lang="en-US" altLang="ko-KR" dirty="0">
                <a:solidFill>
                  <a:schemeClr val="bg1"/>
                </a:solidFill>
                <a:latin typeface="에스코어 드림 1 Thin" panose="020B0403030302020204" pitchFamily="34" charset="-127"/>
                <a:ea typeface="에스코어 드림 1 Thin" panose="020B0403030302020204" pitchFamily="34" charset="-127"/>
                <a:cs typeface="KoPubWorld돋움체_Pro Bold" panose="000008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6726452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B34B415-955D-41A0-B43B-4085CC3F53A9}"/>
              </a:ext>
            </a:extLst>
          </p:cNvPr>
          <p:cNvSpPr/>
          <p:nvPr/>
        </p:nvSpPr>
        <p:spPr>
          <a:xfrm>
            <a:off x="365760" y="3135086"/>
            <a:ext cx="5408741" cy="24471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1E0FF47-2CA7-4259-A033-5A26F908DFF7}"/>
              </a:ext>
            </a:extLst>
          </p:cNvPr>
          <p:cNvSpPr/>
          <p:nvPr/>
        </p:nvSpPr>
        <p:spPr>
          <a:xfrm>
            <a:off x="5596499" y="486585"/>
            <a:ext cx="99899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  <a:cs typeface="KoPubWorld돋움체_Pro Bold" panose="00000800000000000000" pitchFamily="50" charset="-127"/>
              </a:rPr>
              <a:t>?</a:t>
            </a:r>
            <a:endParaRPr lang="ko-KR" altLang="en-US" sz="96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FE241DB-A495-4A8F-AE37-EB1B1FED3E34}"/>
              </a:ext>
            </a:extLst>
          </p:cNvPr>
          <p:cNvSpPr/>
          <p:nvPr/>
        </p:nvSpPr>
        <p:spPr>
          <a:xfrm>
            <a:off x="3948197" y="2142052"/>
            <a:ext cx="429560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이분 그래프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(Bipartite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Graph)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란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8B05E68-21FF-4989-AC80-E2E6999415B2}"/>
              </a:ext>
            </a:extLst>
          </p:cNvPr>
          <p:cNvSpPr/>
          <p:nvPr/>
        </p:nvSpPr>
        <p:spPr>
          <a:xfrm>
            <a:off x="6219333" y="3623449"/>
            <a:ext cx="518443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왼쪽과 같이 그래프와 같이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인접한 정점끼리 서로 다른 색으로 칠해서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모든 정점을 두 가지 색으로 칠할 수 있는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그래프입니다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0EC30BE-E42F-46E8-A93E-CFA4466CC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" y="3428188"/>
            <a:ext cx="4774565" cy="164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721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698738" y="2508359"/>
            <a:ext cx="4645824" cy="21852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각 지하철 역이 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32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정점</a:t>
            </a:r>
            <a:r>
              <a:rPr lang="en-US" altLang="ko-KR" sz="32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(Node, Vertex)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이며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이들을 연결하는 노선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즉 </a:t>
            </a:r>
            <a:r>
              <a:rPr lang="ko-KR" altLang="en-US" sz="32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</a:t>
            </a:r>
            <a:r>
              <a:rPr lang="en-US" altLang="ko-KR" sz="3200" dirty="0">
                <a:solidFill>
                  <a:srgbClr val="FFFF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(Edge)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간의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관계로 그래프를 표현할 수 있습니다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sz="1400" dirty="0"/>
          </a:p>
        </p:txBody>
      </p:sp>
      <p:pic>
        <p:nvPicPr>
          <p:cNvPr id="6" name="Picture 2" descr="지하철 노선도 자료구조에 대한 이미지 검색결과">
            <a:extLst>
              <a:ext uri="{FF2B5EF4-FFF2-40B4-BE49-F238E27FC236}">
                <a16:creationId xmlns:a16="http://schemas.microsoft.com/office/drawing/2014/main" id="{C1FC69A9-C5D3-4799-AEB9-6F17D06A5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525" y="1061335"/>
            <a:ext cx="5841336" cy="473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00593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157FC7A-FA3D-4129-9E8F-415C1241492D}"/>
              </a:ext>
            </a:extLst>
          </p:cNvPr>
          <p:cNvSpPr/>
          <p:nvPr/>
        </p:nvSpPr>
        <p:spPr>
          <a:xfrm>
            <a:off x="5198958" y="501134"/>
            <a:ext cx="179408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정리</a:t>
            </a:r>
            <a:endParaRPr lang="en-US" altLang="ko-KR" sz="7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F1BA33-8B1E-44DB-B2C1-A21727C6588E}"/>
              </a:ext>
            </a:extLst>
          </p:cNvPr>
          <p:cNvSpPr/>
          <p:nvPr/>
        </p:nvSpPr>
        <p:spPr>
          <a:xfrm>
            <a:off x="2356835" y="2336914"/>
            <a:ext cx="7478329" cy="35086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이번 시간에는</a:t>
            </a:r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알아보았습니다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그래프의 정의와 종류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용어에 대해 알아보고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두가지 그래프 탐색 방법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DFS, BFS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배웠습니다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그래프는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DP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와 더불어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PS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에서 자주 출제되는 개념 중 하나입니다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또한 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‘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탐색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은 앞으로 알고리즘을 배우며 자주 보게 될 개념입니다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문제들을 풀어보며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개념을 탄탄하게 정리해 봅시다</a:t>
            </a:r>
            <a:r>
              <a:rPr lang="en-US" altLang="ko-KR" sz="2800" u="sng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800" u="sng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151762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A94D7B0-4538-4310-BB2F-4A6FB2060021}"/>
              </a:ext>
            </a:extLst>
          </p:cNvPr>
          <p:cNvSpPr/>
          <p:nvPr/>
        </p:nvSpPr>
        <p:spPr>
          <a:xfrm>
            <a:off x="4579398" y="742790"/>
            <a:ext cx="303320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6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en-US" altLang="ko-KR" sz="6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The End</a:t>
            </a:r>
            <a:endParaRPr lang="ko-KR" altLang="en-US" sz="6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1748770-AF08-4BA0-B414-0FB968B21A7D}"/>
              </a:ext>
            </a:extLst>
          </p:cNvPr>
          <p:cNvSpPr/>
          <p:nvPr/>
        </p:nvSpPr>
        <p:spPr>
          <a:xfrm>
            <a:off x="4349377" y="2468059"/>
            <a:ext cx="3493264" cy="3662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수고하셨습니다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다음 시간에는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 친구</a:t>
            </a:r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트리</a:t>
            </a:r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에 대해 알아봅시다</a:t>
            </a:r>
            <a:r>
              <a:rPr lang="en-US" altLang="ko-KR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!</a:t>
            </a:r>
            <a:endParaRPr lang="en-US" altLang="ko-KR" sz="2400" dirty="0">
              <a:solidFill>
                <a:schemeClr val="bg1"/>
              </a:solidFill>
              <a:latin typeface="에스코어 드림 1 Thin" panose="020B0403030302020204" pitchFamily="34" charset="-127"/>
              <a:ea typeface="에스코어 드림 1 Thin" panose="020B0403030302020204" pitchFamily="34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5869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F078EEB-992A-4D45-B68F-BB77B14E028B}"/>
              </a:ext>
            </a:extLst>
          </p:cNvPr>
          <p:cNvSpPr/>
          <p:nvPr/>
        </p:nvSpPr>
        <p:spPr>
          <a:xfrm>
            <a:off x="2281494" y="2705725"/>
            <a:ext cx="762901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그래프에는 여러가지 </a:t>
            </a:r>
            <a:r>
              <a:rPr lang="ko-KR" altLang="en-US" sz="88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종류</a:t>
            </a:r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 있습니다</a:t>
            </a:r>
            <a:r>
              <a:rPr lang="en-US" altLang="ko-KR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7D61838-3C96-40CD-B147-21E709205E24}"/>
              </a:ext>
            </a:extLst>
          </p:cNvPr>
          <p:cNvSpPr/>
          <p:nvPr/>
        </p:nvSpPr>
        <p:spPr>
          <a:xfrm>
            <a:off x="4870344" y="4549623"/>
            <a:ext cx="245131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방향이 있는가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가중치가 있는가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간선의 개수는 </a:t>
            </a:r>
            <a:r>
              <a:rPr lang="ko-KR" altLang="en-US" dirty="0" err="1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어떠한가</a:t>
            </a:r>
            <a:r>
              <a:rPr lang="en-US" altLang="ko-KR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등등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13B063-E62C-4F49-B00C-0F2E7A23A3C0}"/>
              </a:ext>
            </a:extLst>
          </p:cNvPr>
          <p:cNvSpPr/>
          <p:nvPr/>
        </p:nvSpPr>
        <p:spPr>
          <a:xfrm flipV="1">
            <a:off x="5921162" y="4274167"/>
            <a:ext cx="349675" cy="76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309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5548</TotalTime>
  <Words>4001</Words>
  <Application>Microsoft Office PowerPoint</Application>
  <PresentationFormat>와이드스크린</PresentationFormat>
  <Paragraphs>1163</Paragraphs>
  <Slides>81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81</vt:i4>
      </vt:variant>
    </vt:vector>
  </HeadingPairs>
  <TitlesOfParts>
    <vt:vector size="89" baseType="lpstr">
      <vt:lpstr>에스코어 드림 1 Thin</vt:lpstr>
      <vt:lpstr>맑은 고딕</vt:lpstr>
      <vt:lpstr>Arial</vt:lpstr>
      <vt:lpstr>KoPubWorld돋움체 Bold</vt:lpstr>
      <vt:lpstr>Adobe 고딕 Std B</vt:lpstr>
      <vt:lpstr>a옛날사진관5</vt:lpstr>
      <vt:lpstr>KoPubWorld돋움체_Pro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송용우</dc:creator>
  <cp:lastModifiedBy>송용우</cp:lastModifiedBy>
  <cp:revision>188</cp:revision>
  <dcterms:created xsi:type="dcterms:W3CDTF">2020-01-23T12:07:26Z</dcterms:created>
  <dcterms:modified xsi:type="dcterms:W3CDTF">2020-02-16T13:38:25Z</dcterms:modified>
</cp:coreProperties>
</file>